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1.xml" ContentType="application/inkml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2"/>
  </p:notesMasterIdLst>
  <p:handoutMasterIdLst>
    <p:handoutMasterId r:id="rId33"/>
  </p:handoutMasterIdLst>
  <p:sldIdLst>
    <p:sldId id="1977" r:id="rId2"/>
    <p:sldId id="570" r:id="rId3"/>
    <p:sldId id="573" r:id="rId4"/>
    <p:sldId id="528" r:id="rId5"/>
    <p:sldId id="560" r:id="rId6"/>
    <p:sldId id="561" r:id="rId7"/>
    <p:sldId id="549" r:id="rId8"/>
    <p:sldId id="577" r:id="rId9"/>
    <p:sldId id="563" r:id="rId10"/>
    <p:sldId id="578" r:id="rId11"/>
    <p:sldId id="520" r:id="rId12"/>
    <p:sldId id="580" r:id="rId13"/>
    <p:sldId id="568" r:id="rId14"/>
    <p:sldId id="521" r:id="rId15"/>
    <p:sldId id="522" r:id="rId16"/>
    <p:sldId id="997" r:id="rId17"/>
    <p:sldId id="523" r:id="rId18"/>
    <p:sldId id="525" r:id="rId19"/>
    <p:sldId id="527" r:id="rId20"/>
    <p:sldId id="576" r:id="rId21"/>
    <p:sldId id="581" r:id="rId22"/>
    <p:sldId id="582" r:id="rId23"/>
    <p:sldId id="584" r:id="rId24"/>
    <p:sldId id="585" r:id="rId25"/>
    <p:sldId id="586" r:id="rId26"/>
    <p:sldId id="588" r:id="rId27"/>
    <p:sldId id="589" r:id="rId28"/>
    <p:sldId id="590" r:id="rId29"/>
    <p:sldId id="551" r:id="rId30"/>
    <p:sldId id="593" r:id="rId31"/>
  </p:sldIdLst>
  <p:sldSz cx="12192000" cy="6858000"/>
  <p:notesSz cx="7099300" cy="10234613"/>
  <p:custDataLst>
    <p:tags r:id="rId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071"/>
    <a:srgbClr val="DE68FF"/>
    <a:srgbClr val="FF9786"/>
    <a:srgbClr val="D3000F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0" autoAdjust="0"/>
    <p:restoredTop sz="86438" autoAdjust="0"/>
  </p:normalViewPr>
  <p:slideViewPr>
    <p:cSldViewPr snapToGrid="0">
      <p:cViewPr varScale="1">
        <p:scale>
          <a:sx n="90" d="100"/>
          <a:sy n="90" d="100"/>
        </p:scale>
        <p:origin x="8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72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19:27:27.83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10550 10207 6813,'-35'0'1169,"2"0"-899,10 0-180,1 12 180,2-9 90,1 9-90,3-3-90,-3-7 0,1 17 89,-4-17-179,1 18 180,-4-10-180,0 10-90,-4-2 90,-1-1 0,-1 2-90,1 0 90,1-1 0,0 1-90,0-1 0,-1 0 0,1-3 0,-1 1 90,0-2-180,-1 0 90,-2-3 90,1-1-180,-1-1 180,2-1-90,2-1 0,3-2 180,4-1-180,2-2 270,4-1-1,4 1 91,2-2-360,6 0 0,2 0 0,2 0 0,0-14 90,0 11-180,0-11 270,0-1 0,19 11 0,-14-25 90,14 26-90,-5-20 0,-11 20-1,10-16 1,-13 17-90,11-14-90,-8 15 90,8-9 0,-11 9-90,0-2 0,0 2 0,0 0-90,-20 15 90,15-10 0,-33 25-180,21-26 0,-18 23 180,6-14-89,2 11-1,-1-6-90,3-2 90,1-1 90,2 0 0,4-1 0,2-1 0,4-2-90,2-1 180,4-2-90,1-2 0,1-1 0,3-2 0,0 0 180,1-1-180,0 1 90,15-2-90,-11 2 0,10-1 0,3-1 0,-13 2 0,27 0 0,-18-1 0,15 2 0,-5 0 0,2-2 90,1 3-180,0-3 180,0 1-180,-3 0 180,1 0-1,-5-1-89,-1 0 0,-5 1 0,-1-2 90,-4 1-90,-1-1 0,-2 2 0,-2-2 0,-1 2 180,-1-2 1889,0 0-1889,-1-11 90,0 8-180,0-23 0,0 22 0,0-19 0,0 20-90,0-18 90,0 13-90,0-11 0,0 7 0,0-1 0,0 0 0,0 1 90,0-1-90,0 1 0,0 0 0,-9 1 0,6 1-90,-6 2 90,9 0 90,0 2-90,0-1 0,-5 4 0,4-2 0,-3 4 0,4-2 0,0 1-90,0 1 90,0-1 0,0 1-720,0 0 360,-3 0-899,0 1 539,0 0-89,1 0-1260,2 0-540,-2 0 1350,0 0 1259,-1 0 0,1 0 0,2 0 0</inkml:trace>
  <inkml:trace contextRef="#ctx0" brushRef="#br0" timeOffset="48836">11362 15748 8072,'0'-4'1350,"0"0"-991,0 2-89,0 0 270,0-1-90,0 2-91,0-1 1,13 2 0,-10-1 0,11-1-90,-14 2 629,0 0-719,7 0 90,-5 0-90,5 0 0,-7 0 1259,0 0-1349,15 0 0,-11 0 0,25 0 0,-26 0 0,28 0-90,-16 0 90,17 13-90,-6-10 90,2 10-90,2-4 90,1-7-1,1 15-178,2-15 178,2 12-693,2-13 604,1 11 90,0-8-90,1 4 0,1-2 0,1-2 0,2 1 0,0 0 0,1 0 90,1-1-180,3 0 90,-1 0 0,1-2 0,-1 1 90,-1-2-90,2-1 0,0 0-90,0 0 180,2 0-90,1 0-90,2 0 180,2 0-90,0 0-90,1 0 180,0 0-90,-1-9-90,-2 6 90,-2-7 90,-2 10-90,0 0-90,-2 0 180,-2-7-90,-3 5 0,-4-5 0,-1 2-80,-4 2 80,-3-4 90,-1 2-90,-4 1 0,3-2 90,-3 0 0,3 0-90,-1 0 90,2-1-90,0 1 90,1-1-90,1 1 90,0-1-90,0 1 90,1-1 0,-2 1 0,-3-1 0,-1 2 0,-3-1 0,-4 1 90,-1 1 599,-4 1-689,-4-1 84,-2 1-84,-3 1-90,-2 0 90,0 0 0,-1 1-90,-2-1 180,1 2-180,-1 0-9831,1-1 9253,-1-10 0,-1 7 0,0-7 0</inkml:trace>
  <inkml:trace contextRef="#ctx0" brushRef="#br0" timeOffset="122385">23190 11280 8612,'0'-6'2159,"0"0"-1530,0 3-269,0 0 2069,0 2-2069,-13 1-1,9 0-269,-9 0 0,13 0 540,0-1-540,0 14-90,-17-10 0,13 24 0,-28-15 0,28 17 90,-34-2-180,18 5-130,-22 0 220,8 3 0,1-1 0,0 0 0,2 0-90,3-3 90,2-3 90,5-3-270,5-3 180,1-4-180,5-2 0,1-4-180,4-3-179,1-2 216,3-4-576,1 0-765,0-3 1,0-15 0,0-3-1</inkml:trace>
  <inkml:trace contextRef="#ctx0" brushRef="#br0" timeOffset="122925">22827 11331 6453,'-8'-2'900,"-3"-1"-540,10 1 89,-8 0 1,8-1 0,-4 2-90,3 0 179,-1 0 91,2 0 2248,0-1-2698,14 2-90,-9 0 270,9 0-180,-13 0-90,0 11 90,8-8 90,-6 8-181,17 4 1,-11-4 0,11 15 0,-4-4 0,2 2 0,0 1 0,0 3-90,0 1 90,0-1-90,-1 2 90,-3-3-90,0-1 180,4 6-90,-5-10-90,1 3 90,-6-12 0,-1-2 0,0-2 0,-1-2 180,-2-2-180,-2-1 89,-1-3-3237,0 1 989,0-12 360,0 9-90,0-9 180,0 10 1619,0 0 0,0 0 0</inkml:trace>
  <inkml:trace contextRef="#ctx0" brushRef="#br0" timeOffset="154568">21012 13542 6993,'13'0'989,"-3"0"-989,-10 0-90,0 0 270,0 10-90,0-8 90,7 8 0,-6-10-180,6 0 90,-3 0-90,-2 5 0,5-4 0,-4 3 0,2-4 0,-2 0 0,0 0 0,-1 0 0,-1 0 0,1 2 0,-1 0 0,-1 0-270,0 0-90,3-2 91,-3 0 89,3 0-90,-1 2 90,1-2 0,2 2 90,2 1-180,-2-1 180,2 2-90,0-3 90,0 2-89,1-2 89,-1 1 0,-2 0 0,0-1 90,-3 0 0,0-1 0,-1 0 0</inkml:trace>
  <inkml:trace contextRef="#ctx0" brushRef="#br0" timeOffset="154629">21162 13606 5734,'0'0'0</inkml:trace>
  <inkml:trace contextRef="#ctx0" brushRef="#br0" timeOffset="155309">21215 13495 6183,'-13'0'-89,"3"0"89,10 0 0,0 0 0,-6 0 0,4 0 0,-4 0 0,3 0 0,2 0 0,-3 0 89,2 0-239,1 0 1,1 0-1</inkml:trace>
  <inkml:trace contextRef="#ctx0" brushRef="#br0" timeOffset="158530">21697 13710 7353,'-8'3'629,"2"-1"-269,2 0-270,0 0 180,3-1 540,-1 0-631,15-1-179,-10 0 90,21 0 0,-21 0-90,21 0 90,-11 0-90,15-10 90,-4 7 0,4-7 90,4 2 90,4 6-90,5-13-90,3 13 90,3-13-388,3 9 208,1-9 180,3 4-90,1-2 0,1 0 0,0 0-90,0-2 90,-2 1-90,0-2 0,0 1 90,-2 0-90,-2 0 90,-1 2-180,-2 0 90,2 0 0,0 0 0,4 2 90,0 0-90,4 1 0,3 0-1504,1 2 1504,3 0 0,-1 1 0,1 0-1111,-1-2 1201,-1 1-586,-1-1 406,-1 0 180,-3 0-90,-2-1-90,-2 2 180,-1-1-90,-2 3 0,-2 0-90,-3 1 180,-1 1-90,0-2 0,-1 2 89,0-1 1,-2 0 90,-1 1-180,0-1 90,-2-1-90,-1-1 0,-3 0 295,-1 0-295,-1 0 90,2 0-90,1 2 0,1-1 0,1 1 90,0 0-180,3 1 180,0-1 0,-1 0 0,1-1-90,-4 1 1368,0-1-1458,-3-1 90,-3 2 0,-1-1-90,-4 2 180,0-1-90,-2 1 0,1-1 1296,-1 4-1296,0-2 0,1 2 0,-2 0 0,3-1 0,-1 2 90,2-3-180,1 2 90,-1-1 720,2 0-720,0-1 0,1 0 0,-1 1 0,-1-1 90,-1 1-90,-1 0 0,-1 1-90,-1-1 90,1 1 0,2-2 180,-1 0-180,2 1 89,0-3 1,1 2-90,3-1 0,0 0 90,0-1 0,1 0-90,2 0 0,-1 1 0,1 0 90,0 0-90,0-1 0,-1 0-90,0 1 180,-1-1-180,1 1 180,-1 0-180,1 0 90,1 1 90,1-1-180,2 1 90,4-1 0,-1 2 0,5-1 90,-1 0-427,2 2 337,0-2 0,-2 1 90,0 0-90,-1 0-90,-1-1 90,-1 0 0,1-2 0,-1 1 0,0 1 0,0-2 0,-1 1 0,2-1 0,-2 0 0,1 0 90,-1 0-180,3-1 90,0 0 0,2-1 0,4 0 90,0-1-591,5 1 411,-1-2-583,2 1 763,-1 0 180,-2 0-270,-1 0 0,12-2-776,-14 3 776,8-3 0,-18 3 360,-1 0-450,-1 0 90,2 0 90,4-1-180,1 0 180,6 0-2,2 1-88,3 0 0,3-1 0,2 2 0,1-1 0,-1 1 0,1 0 0,-3 0 0,-2 1 0,-1 0 0,-3 0 0,-2 0 90,-4-1-180,-2 2 90,-2-2 90,-1 2-180,0-1 90,16-2-90,-10 1 180,12 0-90,-15 1 0,-1 3 0,0-3 90,-3 2-90,-1 0 180,-3 1-90,-1 0 90,-3 0-333,-2 0 333,-1-2-90,-3 2 180,1 0 944,-4-1-1124,-2 2 0,-2-3 157,-2 2-67,1-1 508,-4 1-418,0-1 202,-5 1-292,0 0-90,-2 1-90,-1-1 90,-2 1-90,-3 0-90,-1-1 180,0 1-8096,0-1 5847,-14 1 2159,10 1 0,-10 0 0,14 0 0</inkml:trace>
  <inkml:trace contextRef="#ctx0" brushRef="#br0" timeOffset="163013">26062 11221 6094,'0'-4'269,"0"0"-179,0 2 90,0 0 0,1-1 90,-1 1-90,0 0 180,0 1 269,0 0-269,0-1-90,0 0 90,0 0-90,0 1-91,0-1 181,0-1-90,0 1-90,0 0 90,0 1-90,0-2 809,0 3-899,-15-2 180,11 18-180,-12 1-90,2 2 180,11 11-90,-21-15 0,22 15 0,-19-6-180,11 1 270,-9 2-90,5 1-90,-2 0 179,3 2-89,-2-2 0,1 2 90,-1 0-90,0-1 0,0-1 90,0 1-180,0-1 90,0 1 0,-1-1-90,0 0 90,1 0-180,3-1 90,-3 2 0,2-4 0,-3 2 90,2-2-180,1 1 180,0-1-90,-1-1 180,0 0-270,-4 10 270,3-7-180,-3 6 180,4-11-270,0-2 180,0 0-90,0-1 0,0 1 0,-2-2 90,0 1-90,0 0 0,-3-2 90,2 3-1,-2-2-89,0 1 0,0 0-89,-2 0 178,3 0 1,-3 1-180,3-1 270,-1 1-180,2-1 180,-1 0-270,2 0 270,-1 1-90,-1-3-90,0 4 0,-2-3 0,2 1 90,0-1-90,2 0 0,-1 0 0,2-2 0,1 1 0,1-2 90,0 3-90,-1-1 0,2 2 0,-2 0 0,3 1 90,-3 0 0,1-1 0,0 2 0,0 0-90,2-2 90,-3 2 0,3-3-90,-3 2 0,2-2 90,0 1-90,-1 0 0,1 2 0,-1 0 0,0 1 90,1 2-90,0-1 0,1 1-90,-1 1 180,-2 9-90,1-7 0,-2 8 0,3-10 0,1 2 0,-2-2 0,1 1 90,-1-1 0,2 0-90,-1-3 90,1 1-90,1-3 89,1-2-89,1-1 0,0 0 90,0-3-90,0 2 0,0-2 90,1 2-180,-1 0 180,0 0-90,0 2-90,0-1 180,1 1-90,0 1 0,2-3 0,-1 1 0,3-2 0,-2-1 0,1-1 0,-1-1 0,0-1 0,1-1 0,-2 0 0,1-1 0,-2 1 0,0-2 0,3 1 0,-2 0 0,3-2 0,-3 2 0,3-2 0,-3 1 0,3 0 0,-1 0 0,-1 1 90,-1 0-180,-2 1 90,2 1 0,-3-1 0,2 2 90,0-1-90,-3 0 0,3 0 0,-2 0-90,-2 4 180,4-5-90,-4 4 0,4-4 0,-2-1 0,1 2 0,-1-2 0,2 2 0,-4 0 0,1-1 0,0 3 0,-1-3 0,1 3 0,-1-1 0,-2 1 0,1-1 0,-1 2 0,0-1 90,-2 0-90,-1 0 0,-1 1 0,-1-1 0,2 0 0,-2 0 0,3 0 0,-1 0 0,1 0 0,0 0 0,1 0 0,1-1 0,1 0 0,-1 1 0,0-1 0,-1 1 0,0-1 0,0 1 0,1 0 0,0 1 0,0 0 0,0 0 0,2 2 0,-1-1 0,3 3 0,0 0 90,-1 3-180,2 0 180,-1 1-90,1 3-90,0 1 270,-1 4-180,3 1 270,-2 2-90,2 0 0,-1 2-90,-4-1 0,4 2-90,-4-1 90,0-1 90,-2 1-91,1-2-89,-2 1 0,0-1 90,0 0 0,1-1-90,2 1 90,0-2 90,0 1-90,-1-2 0,1 2 0,-1-2 0,1 0 0,-5 1-90,1-3 90,-3 1-90,1-2 90,-2-1 0,-1 0 0,-1-1 0,0-1 0,1 0 0,0-3-90,-1 0 90,3-1 0,-1-2-90,0 2 89,1-3-89,-3 2 0,2 0 0,-1 1 0,-1-2 0,1 3 90,0-2 0,1 0-90,2 0 0,-2 1 90,3-2 0,0 1 0,1 0-90,2-1 180,0 1-90,0-1 0,-1 0 0,2-1 0,-1 0-90,1 0 90,-1-2-90,0 0 90,0-1-180,0-1 90,1 0 0,0-1 90,1-1 0,-2 0 90,2 0-90,-2-1 179,2 1-89,-1-2-180,2 1 90,0-2-90,2 0 0,1-2-90,2 0 180,1-4-90,2 3 0,1-4 0,-1 1 0,0-2 0,1 2-2248,1-1 1258,0-10-359,0 8-90,0-9-270,0 10-360,0-9-720,0 7-179,0-16 2968,11 10 0,-8-11 0,8 3 0</inkml:trace>
  <inkml:trace contextRef="#ctx0" brushRef="#br0" timeOffset="165346">23367 11578 6453,'-2'-5'720,"-1"0"-450,0 0 0,-2 1 89,2 0-89,-2 0 90,2 1-90,0 1-90,1 0 90,0 0 179,1 1-179,1-1 180,0 0 539,0 1-539,0-2 90,0 3 0,0-3-451,0 1 1,0 0 0,0-1-90,0 2 0,0 0 0,0-1 180,0 1 0,11-1 0,-8 2 90,8 0-90,-11 0 0,0 0 0,9 17-1,-7-13-89,19 28 90,-12-28 0,14 30-180,-6-19 90,4 19 0,0-10-90,3 5 90,0-2 0,1 3-767,1 1 677,3 0 0,-1 2 90,3 1 0,0 2 0,3 1 89,0 0-89,2 2 0,-2 1-90,3 0 90,-1 0 0,1-2 0,-2-1-180,-2-2 90,-2-2 90,-1-3-90,-2 0 90,-2-4-180,-1 0 90,-3-2 90,0-1-385,-1-1 295,0 1 0,-2-1 0,-2 1 0,-2-1 0,-1 1-101,0-1 101,-2 2 0,1-2 0,-2 2 90,-1-1-90,2 1-90,-2 0 270,3 1-180,0 0 0,2 1 0,0-2 0,1 2 736,1-2-736,1-1 0,0-1-3040,2 0 3040,-1-1-19,3 1-71,-1-1 180,2 1-90,3-1-40,-2 3 40,3-3 0,-2 2 0,-1-3 0,-1-1 0,0-1 90,-5-2-180,0-1 90,-4-2 90,-1 0-90,-1-3 3281,-1 1-3191,-2 0 185,1-3-185,0 3-30,3 0-60,-2 1 0,4 2 0,1 2 0,3 3 90,1 2-90,2 2 0,3 1 0,2 0 0,3 2 0,0-3 0,-1 1 0,0-2-434,-2-2 434,1-3 90,-5-1-180,-1-2 180,-3-2-90,-4 0 0,1-1 90,-3 0 434,0-2-434,1 2-90,0 1 90,3 2-90,1 1 90,3 2-90,1 0 90,2 1-90,1 0 90,-2 1-90,3-1 90,-4 2-90,1-1 0,-3-2 0,-2 0 0,-2-1 90,1 0-180,-3-1 180,1 0-90,0 0 0,-1 1 0,1-1 89,1 4-89,2-2 90,1 2-180,1 0 90,2 0 0,1 1 0,0-1 0,1 0 90,-1 1-180,0-1 90,-1 1 90,0-2-90,-1 0 0,0 0 0,-1 0 0,0-1 0,-1 1 0,0-2 0,0 0 90,-2 0-180,1 0 90,0-1 0,1 0 0,0 1 0,-1-1 0,1 1 0,0 1 90,1 0-90,-1 1 0,1 1 180,0 1-180,1 1 90,0 1-90,2 3 90,-1 0-90,0 1 0,0 0 90,1 1-90,-1 2 90,2-1-90,-2 2 90,1-2 0,-2 2 0,1-2 180,-1 0-180,-1-1-90,0 0 180,-2-1-180,2-2 90,-2 0 0,-1-4-1,-1 1 1,-2-2-90,1-2 0,-1 0 0,1-1 0,-2-1 90,-1-1-90,1 0 0,-1-2 0,0-1 0,-3-1 0,0-2 0,-1-1 0,-2 0 0,1-2 0,-2 1 0,0-3 0,-1 2 0,0-1 0,0 0 0,0 1 90,-1-1-180,1 0 180,-1-1-90,0 0 0,0 0 0,0 0 0,1 0-90,0 1 90,0-2 90,0 3-180,0-1 90,-1 0 90,1 0-180,0 1 90,1-1 90,0 1-180,-1-1 180,0 0-180,-1-2 90,0 1 90,0-1-180,-2-1 180,-1 0-90,0 1 0,2 1 0,-2-1 0,2 0 90,-2-1-3367,1 0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Dr. Kevin Guidry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2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1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2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5" Type="http://schemas.openxmlformats.org/officeDocument/2006/relationships/tags" Target="../tags/tag16.xml"/><Relationship Id="rId10" Type="http://schemas.openxmlformats.org/officeDocument/2006/relationships/image" Target="../media/image19.png"/><Relationship Id="rId4" Type="http://schemas.openxmlformats.org/officeDocument/2006/relationships/tags" Target="../tags/tag15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9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6.png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tags" Target="../tags/tag19.xml"/><Relationship Id="rId21" Type="http://schemas.openxmlformats.org/officeDocument/2006/relationships/customXml" Target="../ink/ink1.xml"/><Relationship Id="rId7" Type="http://schemas.openxmlformats.org/officeDocument/2006/relationships/tags" Target="../tags/tag23.xml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tags" Target="../tags/tag18.xml"/><Relationship Id="rId16" Type="http://schemas.openxmlformats.org/officeDocument/2006/relationships/image" Target="../media/image35.png"/><Relationship Id="rId20" Type="http://schemas.openxmlformats.org/officeDocument/2006/relationships/image" Target="../media/image13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30.png"/><Relationship Id="rId5" Type="http://schemas.openxmlformats.org/officeDocument/2006/relationships/tags" Target="../tags/tag21.xml"/><Relationship Id="rId15" Type="http://schemas.openxmlformats.org/officeDocument/2006/relationships/image" Target="../media/image3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8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33.png"/><Relationship Id="rId2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3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4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41.png"/><Relationship Id="rId5" Type="http://schemas.openxmlformats.org/officeDocument/2006/relationships/tags" Target="../tags/tag30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tags" Target="../tags/tag29.xml"/><Relationship Id="rId9" Type="http://schemas.openxmlformats.org/officeDocument/2006/relationships/image" Target="../media/image39.png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4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39.xm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5.png"/><Relationship Id="rId5" Type="http://schemas.openxmlformats.org/officeDocument/2006/relationships/tags" Target="../tags/tag41.xml"/><Relationship Id="rId10" Type="http://schemas.openxmlformats.org/officeDocument/2006/relationships/image" Target="../media/image54.png"/><Relationship Id="rId4" Type="http://schemas.openxmlformats.org/officeDocument/2006/relationships/tags" Target="../tags/tag40.xml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tags" Target="../tags/tag43.xml"/><Relationship Id="rId16" Type="http://schemas.openxmlformats.org/officeDocument/2006/relationships/image" Target="../media/image35.png"/><Relationship Id="rId20" Type="http://schemas.openxmlformats.org/officeDocument/2006/relationships/image" Target="../media/image64.emf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30.png"/><Relationship Id="rId5" Type="http://schemas.openxmlformats.org/officeDocument/2006/relationships/tags" Target="../tags/tag46.xml"/><Relationship Id="rId15" Type="http://schemas.openxmlformats.org/officeDocument/2006/relationships/image" Target="../media/image3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8.png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8.xml"/><Relationship Id="rId7" Type="http://schemas.openxmlformats.org/officeDocument/2006/relationships/image" Target="../media/image1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Announcements 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Homework 6 is out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Due on May 27</a:t>
            </a:r>
            <a:r>
              <a:rPr lang="en-US" baseline="30000" dirty="0">
                <a:ea typeface="ＭＳ Ｐゴシック" pitchFamily="34" charset="-128"/>
              </a:rPr>
              <a:t>th</a:t>
            </a:r>
            <a:r>
              <a:rPr lang="en-US" dirty="0">
                <a:ea typeface="ＭＳ Ｐゴシック" pitchFamily="34" charset="-128"/>
              </a:rPr>
              <a:t> (same date as the original final exam)</a:t>
            </a: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No </a:t>
            </a:r>
            <a:r>
              <a:rPr lang="en-US" dirty="0" err="1">
                <a:ea typeface="ＭＳ Ｐゴシック" pitchFamily="34" charset="-128"/>
              </a:rPr>
              <a:t>arXiv</a:t>
            </a:r>
            <a:r>
              <a:rPr lang="en-US" dirty="0">
                <a:ea typeface="ＭＳ Ｐゴシック" pitchFamily="34" charset="-128"/>
              </a:rPr>
              <a:t> link!</a:t>
            </a: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Course evaluations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On top of your Canvas</a:t>
            </a:r>
          </a:p>
          <a:p>
            <a:pPr>
              <a:lnSpc>
                <a:spcPct val="80000"/>
              </a:lnSpc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275057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Updates</a:t>
            </a:r>
          </a:p>
        </p:txBody>
      </p:sp>
      <p:pic>
        <p:nvPicPr>
          <p:cNvPr id="93186" name="Picture 2" descr="C:\Users\Dan\Dropbox\Office\CS 188\Ketrina Art\Perceptron\WeightUpdat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739900"/>
            <a:ext cx="7772400" cy="3871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847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</a:t>
            </a:r>
          </a:p>
        </p:txBody>
      </p:sp>
      <p:pic>
        <p:nvPicPr>
          <p:cNvPr id="19" name="Picture 2" descr="C:\Users\Dan\Dropbox\Office\CS 188\Ketrina Art\Perceptron\PerceptronUpdate.png"/>
          <p:cNvPicPr>
            <a:picLocks noChangeAspect="1" noChangeArrowheads="1"/>
          </p:cNvPicPr>
          <p:nvPr/>
        </p:nvPicPr>
        <p:blipFill>
          <a:blip r:embed="rId3" cstate="print"/>
          <a:srcRect l="4851" r="16275" b="63380"/>
          <a:stretch>
            <a:fillRect/>
          </a:stretch>
        </p:blipFill>
        <p:spPr bwMode="auto">
          <a:xfrm>
            <a:off x="6477000" y="1219200"/>
            <a:ext cx="4800600" cy="1981200"/>
          </a:xfrm>
          <a:prstGeom prst="rect">
            <a:avLst/>
          </a:prstGeom>
          <a:noFill/>
        </p:spPr>
      </p:pic>
      <p:pic>
        <p:nvPicPr>
          <p:cNvPr id="20" name="Picture 2" descr="C:\Users\Dan\Dropbox\Office\CS 188\Ketrina Art\Perceptron\PerceptronUpdate.png"/>
          <p:cNvPicPr>
            <a:picLocks noChangeAspect="1" noChangeArrowheads="1"/>
          </p:cNvPicPr>
          <p:nvPr/>
        </p:nvPicPr>
        <p:blipFill>
          <a:blip r:embed="rId3" cstate="print"/>
          <a:srcRect l="4851" t="40845" r="16275" b="30986"/>
          <a:stretch>
            <a:fillRect/>
          </a:stretch>
        </p:blipFill>
        <p:spPr bwMode="auto">
          <a:xfrm>
            <a:off x="6477000" y="3352800"/>
            <a:ext cx="4800600" cy="1524000"/>
          </a:xfrm>
          <a:prstGeom prst="rect">
            <a:avLst/>
          </a:prstGeom>
          <a:noFill/>
        </p:spPr>
      </p:pic>
      <p:pic>
        <p:nvPicPr>
          <p:cNvPr id="21" name="Picture 2" descr="C:\Users\Dan\Dropbox\Office\CS 188\Ketrina Art\Perceptron\PerceptronUpdate.png"/>
          <p:cNvPicPr>
            <a:picLocks noChangeAspect="1" noChangeArrowheads="1"/>
          </p:cNvPicPr>
          <p:nvPr/>
        </p:nvPicPr>
        <p:blipFill>
          <a:blip r:embed="rId3" cstate="print"/>
          <a:srcRect l="4851" t="70423" r="16275"/>
          <a:stretch>
            <a:fillRect/>
          </a:stretch>
        </p:blipFill>
        <p:spPr bwMode="auto">
          <a:xfrm>
            <a:off x="6477000" y="4953000"/>
            <a:ext cx="4800600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1163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 by adding or subtracting the feature vector. Subtract if y* is -1.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253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48122" y="1856161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81647" y="3261099"/>
            <a:ext cx="2190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85975" y="5924550"/>
            <a:ext cx="2508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81322" y="2614986"/>
            <a:ext cx="7302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18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30300" y="2867025"/>
            <a:ext cx="37465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8" name="Line 7"/>
          <p:cNvSpPr>
            <a:spLocks noChangeShapeType="1"/>
          </p:cNvSpPr>
          <p:nvPr/>
        </p:nvSpPr>
        <p:spPr bwMode="auto">
          <a:xfrm flipH="1" flipV="1">
            <a:off x="8067185" y="2237161"/>
            <a:ext cx="711200" cy="21209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5"/>
          <p:cNvSpPr>
            <a:spLocks noChangeShapeType="1"/>
          </p:cNvSpPr>
          <p:nvPr/>
        </p:nvSpPr>
        <p:spPr bwMode="auto">
          <a:xfrm flipH="1">
            <a:off x="7262322" y="2237161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6"/>
          <p:cNvSpPr>
            <a:spLocks noChangeShapeType="1"/>
          </p:cNvSpPr>
          <p:nvPr/>
        </p:nvSpPr>
        <p:spPr bwMode="auto">
          <a:xfrm flipH="1" flipV="1">
            <a:off x="7262322" y="3694486"/>
            <a:ext cx="1516063" cy="66357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 flipH="1">
            <a:off x="8811722" y="2819774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Freeform 13"/>
          <p:cNvSpPr>
            <a:spLocks/>
          </p:cNvSpPr>
          <p:nvPr/>
        </p:nvSpPr>
        <p:spPr bwMode="auto">
          <a:xfrm rot="-6620302">
            <a:off x="8465647" y="3450011"/>
            <a:ext cx="719138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Freeform 13"/>
          <p:cNvSpPr>
            <a:spLocks/>
          </p:cNvSpPr>
          <p:nvPr/>
        </p:nvSpPr>
        <p:spPr bwMode="auto">
          <a:xfrm rot="-9428567">
            <a:off x="8840297" y="2448299"/>
            <a:ext cx="541338" cy="3132137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65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6" grpId="0" animBg="1"/>
      <p:bldP spid="31757" grpId="0" animBg="1"/>
      <p:bldP spid="31759" grpId="0" animBg="1"/>
      <p:bldP spid="317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Examples: Perceptron</a:t>
            </a:r>
          </a:p>
        </p:txBody>
      </p:sp>
      <p:sp>
        <p:nvSpPr>
          <p:cNvPr id="1035" name="Rectangle 3"/>
          <p:cNvSpPr>
            <a:spLocks noGrp="1" noChangeArrowheads="1"/>
          </p:cNvSpPr>
          <p:nvPr>
            <p:ph idx="1"/>
          </p:nvPr>
        </p:nvSpPr>
        <p:spPr>
          <a:xfrm>
            <a:off x="4267200" y="1397001"/>
            <a:ext cx="7518400" cy="4729164"/>
          </a:xfrm>
        </p:spPr>
        <p:txBody>
          <a:bodyPr/>
          <a:lstStyle/>
          <a:p>
            <a:pPr eaLnBrk="1" hangingPunct="1"/>
            <a:r>
              <a:rPr lang="en-US" dirty="0"/>
              <a:t>Separable Case</a:t>
            </a:r>
          </a:p>
        </p:txBody>
      </p:sp>
      <p:graphicFrame>
        <p:nvGraphicFramePr>
          <p:cNvPr id="1383428" name="Object 4"/>
          <p:cNvGraphicFramePr>
            <a:graphicFrameLocks noChangeAspect="1"/>
          </p:cNvGraphicFramePr>
          <p:nvPr/>
        </p:nvGraphicFramePr>
        <p:xfrm>
          <a:off x="3636963" y="2078038"/>
          <a:ext cx="47910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" name="Photo Editor Photo" r:id="rId3" imgW="4791744" imgH="3742857" progId="MSPhotoEd.3">
                  <p:embed/>
                </p:oleObj>
              </mc:Choice>
              <mc:Fallback>
                <p:oleObj name="Photo Editor Photo" r:id="rId3" imgW="4791744" imgH="3742857" progId="MSPhotoEd.3">
                  <p:embed/>
                  <p:pic>
                    <p:nvPicPr>
                      <p:cNvPr id="1383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078038"/>
                        <a:ext cx="47910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29" name="Object 5"/>
          <p:cNvGraphicFramePr>
            <a:graphicFrameLocks noChangeAspect="1"/>
          </p:cNvGraphicFramePr>
          <p:nvPr/>
        </p:nvGraphicFramePr>
        <p:xfrm>
          <a:off x="3681413" y="2095500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" name="Photo Editor Photo" r:id="rId5" imgW="4753639" imgH="3704762" progId="MSPhotoEd.3">
                  <p:embed/>
                </p:oleObj>
              </mc:Choice>
              <mc:Fallback>
                <p:oleObj name="Photo Editor Photo" r:id="rId5" imgW="4753639" imgH="3704762" progId="MSPhotoEd.3">
                  <p:embed/>
                  <p:pic>
                    <p:nvPicPr>
                      <p:cNvPr id="13834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2095500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0" name="Object 6"/>
          <p:cNvGraphicFramePr>
            <a:graphicFrameLocks noChangeAspect="1"/>
          </p:cNvGraphicFramePr>
          <p:nvPr/>
        </p:nvGraphicFramePr>
        <p:xfrm>
          <a:off x="3648075" y="2066925"/>
          <a:ext cx="475297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" name="Photo Editor Photo" r:id="rId7" imgW="4753639" imgH="3780952" progId="MSPhotoEd.3">
                  <p:embed/>
                </p:oleObj>
              </mc:Choice>
              <mc:Fallback>
                <p:oleObj name="Photo Editor Photo" r:id="rId7" imgW="4753639" imgH="3780952" progId="MSPhotoEd.3">
                  <p:embed/>
                  <p:pic>
                    <p:nvPicPr>
                      <p:cNvPr id="13834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066925"/>
                        <a:ext cx="475297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1" name="Object 7"/>
          <p:cNvGraphicFramePr>
            <a:graphicFrameLocks noChangeAspect="1"/>
          </p:cNvGraphicFramePr>
          <p:nvPr/>
        </p:nvGraphicFramePr>
        <p:xfrm>
          <a:off x="3552825" y="2101850"/>
          <a:ext cx="4905375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" name="Photo Editor Photo" r:id="rId9" imgW="4904762" imgH="3761905" progId="MSPhotoEd.3">
                  <p:embed/>
                </p:oleObj>
              </mc:Choice>
              <mc:Fallback>
                <p:oleObj name="Photo Editor Photo" r:id="rId9" imgW="4904762" imgH="3761905" progId="MSPhotoEd.3">
                  <p:embed/>
                  <p:pic>
                    <p:nvPicPr>
                      <p:cNvPr id="13834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2101850"/>
                        <a:ext cx="4905375" cy="376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2" name="Object 8"/>
          <p:cNvGraphicFramePr>
            <a:graphicFrameLocks noChangeAspect="1"/>
          </p:cNvGraphicFramePr>
          <p:nvPr/>
        </p:nvGraphicFramePr>
        <p:xfrm>
          <a:off x="3509963" y="2095500"/>
          <a:ext cx="49434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" name="Photo Editor Photo" r:id="rId11" imgW="4944165" imgH="3742857" progId="MSPhotoEd.3">
                  <p:embed/>
                </p:oleObj>
              </mc:Choice>
              <mc:Fallback>
                <p:oleObj name="Photo Editor Photo" r:id="rId11" imgW="4944165" imgH="3742857" progId="MSPhotoEd.3">
                  <p:embed/>
                  <p:pic>
                    <p:nvPicPr>
                      <p:cNvPr id="13834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3" y="2095500"/>
                        <a:ext cx="49434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3" name="Object 9"/>
          <p:cNvGraphicFramePr>
            <a:graphicFrameLocks noChangeAspect="1"/>
          </p:cNvGraphicFramePr>
          <p:nvPr/>
        </p:nvGraphicFramePr>
        <p:xfrm>
          <a:off x="3594100" y="2074863"/>
          <a:ext cx="48482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" name="Photo Editor Photo" r:id="rId13" imgW="4847619" imgH="3780952" progId="MSPhotoEd.3">
                  <p:embed/>
                </p:oleObj>
              </mc:Choice>
              <mc:Fallback>
                <p:oleObj name="Photo Editor Photo" r:id="rId13" imgW="4847619" imgH="3780952" progId="MSPhotoEd.3">
                  <p:embed/>
                  <p:pic>
                    <p:nvPicPr>
                      <p:cNvPr id="13834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2074863"/>
                        <a:ext cx="484822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4" name="Object 10"/>
          <p:cNvGraphicFramePr>
            <a:graphicFrameLocks noChangeAspect="1"/>
          </p:cNvGraphicFramePr>
          <p:nvPr/>
        </p:nvGraphicFramePr>
        <p:xfrm>
          <a:off x="3657600" y="2128838"/>
          <a:ext cx="4714875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" name="Photo Editor Photo" r:id="rId15" imgW="4715533" imgH="3666667" progId="MSPhotoEd.3">
                  <p:embed/>
                </p:oleObj>
              </mc:Choice>
              <mc:Fallback>
                <p:oleObj name="Photo Editor Photo" r:id="rId15" imgW="4715533" imgH="3666667" progId="MSPhotoEd.3">
                  <p:embed/>
                  <p:pic>
                    <p:nvPicPr>
                      <p:cNvPr id="138343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128838"/>
                        <a:ext cx="4714875" cy="366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5" name="Object 11"/>
          <p:cNvGraphicFramePr>
            <a:graphicFrameLocks noChangeAspect="1"/>
          </p:cNvGraphicFramePr>
          <p:nvPr/>
        </p:nvGraphicFramePr>
        <p:xfrm>
          <a:off x="3640138" y="2073275"/>
          <a:ext cx="465772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" name="Photo Editor Photo" r:id="rId17" imgW="4657143" imgH="3742857" progId="MSPhotoEd.3">
                  <p:embed/>
                </p:oleObj>
              </mc:Choice>
              <mc:Fallback>
                <p:oleObj name="Photo Editor Photo" r:id="rId17" imgW="4657143" imgH="3742857" progId="MSPhotoEd.3">
                  <p:embed/>
                  <p:pic>
                    <p:nvPicPr>
                      <p:cNvPr id="13834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2073275"/>
                        <a:ext cx="465772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024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Multiclass Decision Rule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pPr eaLnBrk="1" hangingPunct="1"/>
            <a:r>
              <a:rPr lang="en-US" sz="2400"/>
              <a:t>If we have multiple classes:</a:t>
            </a:r>
          </a:p>
          <a:p>
            <a:pPr lvl="1" eaLnBrk="1" hangingPunct="1"/>
            <a:r>
              <a:rPr lang="en-US" sz="2000"/>
              <a:t>A weight vector for each class:</a:t>
            </a:r>
          </a:p>
          <a:p>
            <a:pPr lvl="1" eaLnBrk="1" hangingPunct="1"/>
            <a:endParaRPr lang="en-US" sz="2000"/>
          </a:p>
          <a:p>
            <a:pPr lvl="1" eaLnBrk="1" hangingPunct="1"/>
            <a:endParaRPr lang="en-US" sz="2000"/>
          </a:p>
          <a:p>
            <a:pPr lvl="1" eaLnBrk="1" hangingPunct="1"/>
            <a:r>
              <a:rPr lang="en-US" sz="2000"/>
              <a:t>Score (activation) of a class y:</a:t>
            </a:r>
          </a:p>
          <a:p>
            <a:pPr lvl="1" eaLnBrk="1" hangingPunct="1"/>
            <a:endParaRPr lang="en-US" sz="2000"/>
          </a:p>
          <a:p>
            <a:pPr lvl="1" eaLnBrk="1" hangingPunct="1"/>
            <a:endParaRPr lang="en-US" sz="2000"/>
          </a:p>
          <a:p>
            <a:pPr lvl="1" eaLnBrk="1" hangingPunct="1"/>
            <a:endParaRPr lang="en-US" sz="1100"/>
          </a:p>
          <a:p>
            <a:pPr lvl="1" eaLnBrk="1" hangingPunct="1"/>
            <a:r>
              <a:rPr lang="en-US" sz="2000"/>
              <a:t>Prediction highest score wins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5000" y="373380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96200" y="3706813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28800" y="518160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2400" y="3402013"/>
            <a:ext cx="152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15200" y="54594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53600" y="53070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05000" y="2667000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8686800" y="3783013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8915400" y="4773613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8229600" y="4773613"/>
            <a:ext cx="6858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TextBox 27"/>
          <p:cNvSpPr txBox="1">
            <a:spLocks noChangeArrowheads="1"/>
          </p:cNvSpPr>
          <p:nvPr/>
        </p:nvSpPr>
        <p:spPr bwMode="auto">
          <a:xfrm>
            <a:off x="5791200" y="6324600"/>
            <a:ext cx="6172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i="1" dirty="0"/>
              <a:t>Binary = multiclass where the negative class has weight zero</a:t>
            </a:r>
          </a:p>
        </p:txBody>
      </p:sp>
      <p:pic>
        <p:nvPicPr>
          <p:cNvPr id="23567" name="Picture 3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39200" y="3810000"/>
            <a:ext cx="338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984750"/>
            <a:ext cx="3524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29800" y="4800600"/>
            <a:ext cx="35242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7" name="Picture 1" descr="C:\Users\Dan\Dropbox\Office\CS 188\Ketrina Art\Perceptron\DecisionRule.png"/>
          <p:cNvPicPr>
            <a:picLocks noChangeAspect="1" noChangeArrowheads="1"/>
          </p:cNvPicPr>
          <p:nvPr/>
        </p:nvPicPr>
        <p:blipFill>
          <a:blip r:embed="rId20" cstate="print"/>
          <a:srcRect t="49442"/>
          <a:stretch>
            <a:fillRect/>
          </a:stretch>
        </p:blipFill>
        <p:spPr bwMode="auto">
          <a:xfrm>
            <a:off x="6324600" y="1378440"/>
            <a:ext cx="4648200" cy="166956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C04F53-112F-0148-9AA3-BD0986BF2E94}"/>
                  </a:ext>
                </a:extLst>
              </p14:cNvPr>
              <p14:cNvContentPartPr/>
              <p14:nvPr/>
            </p14:nvContentPartPr>
            <p14:xfrm>
              <a:off x="3376800" y="3674520"/>
              <a:ext cx="7322760" cy="2203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C04F53-112F-0148-9AA3-BD0986BF2E9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60600" y="3658320"/>
                <a:ext cx="7355160" cy="22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4213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Multiclass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Start with all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Pick up training examples one by one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Predict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/>
          </a:p>
          <a:p>
            <a:pPr eaLnBrk="1" hangingPunct="1">
              <a:lnSpc>
                <a:spcPct val="90000"/>
              </a:lnSpc>
            </a:pP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400"/>
              <a:t>If correct, no change!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If wrong: lower score of wrong answer, raise score of right answer</a:t>
            </a:r>
          </a:p>
          <a:p>
            <a:pPr eaLnBrk="1" hangingPunct="1">
              <a:lnSpc>
                <a:spcPct val="90000"/>
              </a:lnSpc>
            </a:pPr>
            <a:endParaRPr lang="en-US" sz="2400"/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78013" y="4953000"/>
            <a:ext cx="26955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68488" y="5638800"/>
            <a:ext cx="304323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57400" y="2971800"/>
            <a:ext cx="366395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1" name="Line 7"/>
          <p:cNvSpPr>
            <a:spLocks noChangeShapeType="1"/>
          </p:cNvSpPr>
          <p:nvPr/>
        </p:nvSpPr>
        <p:spPr bwMode="auto">
          <a:xfrm flipH="1" flipV="1">
            <a:off x="9067800" y="2667000"/>
            <a:ext cx="3048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V="1">
            <a:off x="9372600" y="3200400"/>
            <a:ext cx="12192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>
            <a:off x="9144000" y="3810000"/>
            <a:ext cx="22860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4" name="Picture 2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839200" y="2362200"/>
            <a:ext cx="4365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5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017000" y="4679950"/>
            <a:ext cx="525463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6" name="Line 13"/>
          <p:cNvSpPr>
            <a:spLocks noChangeShapeType="1"/>
          </p:cNvSpPr>
          <p:nvPr/>
        </p:nvSpPr>
        <p:spPr bwMode="auto">
          <a:xfrm flipV="1">
            <a:off x="9372600" y="32004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7" name="Picture 1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448800" y="2819400"/>
            <a:ext cx="2190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3743" name="Line 15"/>
          <p:cNvSpPr>
            <a:spLocks noChangeShapeType="1"/>
          </p:cNvSpPr>
          <p:nvPr/>
        </p:nvSpPr>
        <p:spPr bwMode="auto">
          <a:xfrm flipH="1">
            <a:off x="8991600" y="26670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4" name="Line 16"/>
          <p:cNvSpPr>
            <a:spLocks noChangeShapeType="1"/>
          </p:cNvSpPr>
          <p:nvPr/>
        </p:nvSpPr>
        <p:spPr bwMode="auto">
          <a:xfrm flipH="1" flipV="1">
            <a:off x="8991600" y="3276600"/>
            <a:ext cx="381000" cy="5334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5" name="Line 17"/>
          <p:cNvSpPr>
            <a:spLocks noChangeShapeType="1"/>
          </p:cNvSpPr>
          <p:nvPr/>
        </p:nvSpPr>
        <p:spPr bwMode="auto">
          <a:xfrm flipV="1">
            <a:off x="10591800" y="25908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6" name="Line 18"/>
          <p:cNvSpPr>
            <a:spLocks noChangeShapeType="1"/>
          </p:cNvSpPr>
          <p:nvPr/>
        </p:nvSpPr>
        <p:spPr bwMode="auto">
          <a:xfrm flipV="1">
            <a:off x="9372600" y="2590800"/>
            <a:ext cx="1295400" cy="12192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403" name="Picture 2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028238" y="3635375"/>
            <a:ext cx="56356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775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animBg="1"/>
      <p:bldP spid="16392" grpId="0" animBg="1"/>
      <p:bldP spid="16393" grpId="0" animBg="1"/>
      <p:bldP spid="16396" grpId="0" animBg="1"/>
      <p:bldP spid="1353743" grpId="0" animBg="1"/>
      <p:bldP spid="1353744" grpId="0" animBg="1"/>
      <p:bldP spid="1353745" grpId="0" animBg="1"/>
      <p:bldP spid="13537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8611-8F15-F441-A364-FEF0A80C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nline Media 4" descr="perceptron.mp4">
            <a:hlinkClick r:id="" action="ppaction://media"/>
            <a:extLst>
              <a:ext uri="{FF2B5EF4-FFF2-40B4-BE49-F238E27FC236}">
                <a16:creationId xmlns:a16="http://schemas.microsoft.com/office/drawing/2014/main" id="{67F8D4E9-A088-8E41-BABB-14442EE2D2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717" b="12063"/>
          <a:stretch/>
        </p:blipFill>
        <p:spPr>
          <a:xfrm>
            <a:off x="1892300" y="1856509"/>
            <a:ext cx="8407400" cy="36991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B258-6532-D343-97F3-147684DA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7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Multiclass Perceptron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46163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1</a:t>
            </a:r>
          </a:p>
          <a:p>
            <a:r>
              <a:rPr lang="en-US">
                <a:latin typeface="Courier New" pitchFamily="49" charset="0"/>
              </a:rPr>
              <a:t>win   : 0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2675" y="3971925"/>
            <a:ext cx="1792288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135562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952875"/>
            <a:ext cx="21431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9296400" y="457517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9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90075" y="3952875"/>
            <a:ext cx="13827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1219200" y="1524000"/>
            <a:ext cx="289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“win the vote”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1219200" y="21478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“win the election”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1219200" y="27574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“win the game”</a:t>
            </a:r>
          </a:p>
        </p:txBody>
      </p:sp>
    </p:spTree>
    <p:extLst>
      <p:ext uri="{BB962C8B-B14F-4D97-AF65-F5344CB8AC3E}">
        <p14:creationId xmlns:p14="http://schemas.microsoft.com/office/powerpoint/2010/main" val="242951420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Properties of Perceptrons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Separability: true if some parameters get the training set perfectly correct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Convergence: if the training is separable, perceptron will eventually converge (binary case)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Mistake Bound: the maximum number of mistakes (binary case) related to the </a:t>
            </a:r>
            <a:r>
              <a:rPr lang="en-US" sz="2400" i="1" dirty="0"/>
              <a:t>margin</a:t>
            </a:r>
            <a:r>
              <a:rPr lang="en-US" sz="2400" dirty="0"/>
              <a:t> or degree of separability</a:t>
            </a:r>
            <a:endParaRPr lang="en-US" sz="2400" i="1" dirty="0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9310688" y="47117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8777288" y="4787900"/>
            <a:ext cx="1981200" cy="1600200"/>
            <a:chOff x="3364" y="2169"/>
            <a:chExt cx="1248" cy="1008"/>
          </a:xfrm>
        </p:grpSpPr>
        <p:sp>
          <p:nvSpPr>
            <p:cNvPr id="26660" name="Line 6"/>
            <p:cNvSpPr>
              <a:spLocks noChangeShapeType="1"/>
            </p:cNvSpPr>
            <p:nvPr/>
          </p:nvSpPr>
          <p:spPr bwMode="auto">
            <a:xfrm>
              <a:off x="3604" y="260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1" name="Group 7"/>
            <p:cNvGrpSpPr>
              <a:grpSpLocks/>
            </p:cNvGrpSpPr>
            <p:nvPr/>
          </p:nvGrpSpPr>
          <p:grpSpPr bwMode="auto">
            <a:xfrm>
              <a:off x="4324" y="2409"/>
              <a:ext cx="96" cy="96"/>
              <a:chOff x="5040" y="1392"/>
              <a:chExt cx="96" cy="96"/>
            </a:xfrm>
          </p:grpSpPr>
          <p:sp>
            <p:nvSpPr>
              <p:cNvPr id="26682" name="Line 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3" name="Line 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62" name="Line 10"/>
            <p:cNvSpPr>
              <a:spLocks noChangeShapeType="1"/>
            </p:cNvSpPr>
            <p:nvPr/>
          </p:nvSpPr>
          <p:spPr bwMode="auto">
            <a:xfrm>
              <a:off x="3604" y="288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1"/>
            <p:cNvSpPr>
              <a:spLocks noChangeShapeType="1"/>
            </p:cNvSpPr>
            <p:nvPr/>
          </p:nvSpPr>
          <p:spPr bwMode="auto">
            <a:xfrm>
              <a:off x="3988" y="293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12"/>
            <p:cNvSpPr>
              <a:spLocks noChangeShapeType="1"/>
            </p:cNvSpPr>
            <p:nvPr/>
          </p:nvSpPr>
          <p:spPr bwMode="auto">
            <a:xfrm>
              <a:off x="3364" y="269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13"/>
            <p:cNvSpPr>
              <a:spLocks noChangeShapeType="1"/>
            </p:cNvSpPr>
            <p:nvPr/>
          </p:nvSpPr>
          <p:spPr bwMode="auto">
            <a:xfrm>
              <a:off x="3604" y="236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6" name="Group 14"/>
            <p:cNvGrpSpPr>
              <a:grpSpLocks/>
            </p:cNvGrpSpPr>
            <p:nvPr/>
          </p:nvGrpSpPr>
          <p:grpSpPr bwMode="auto">
            <a:xfrm>
              <a:off x="4420" y="2697"/>
              <a:ext cx="96" cy="96"/>
              <a:chOff x="5040" y="1392"/>
              <a:chExt cx="96" cy="96"/>
            </a:xfrm>
          </p:grpSpPr>
          <p:sp>
            <p:nvSpPr>
              <p:cNvPr id="26680" name="Line 15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1" name="Line 16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7" name="Group 17"/>
            <p:cNvGrpSpPr>
              <a:grpSpLocks/>
            </p:cNvGrpSpPr>
            <p:nvPr/>
          </p:nvGrpSpPr>
          <p:grpSpPr bwMode="auto">
            <a:xfrm>
              <a:off x="4084" y="2361"/>
              <a:ext cx="96" cy="96"/>
              <a:chOff x="5040" y="1392"/>
              <a:chExt cx="96" cy="96"/>
            </a:xfrm>
          </p:grpSpPr>
          <p:sp>
            <p:nvSpPr>
              <p:cNvPr id="26678" name="Line 1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9" name="Line 1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8" name="Group 20"/>
            <p:cNvGrpSpPr>
              <a:grpSpLocks/>
            </p:cNvGrpSpPr>
            <p:nvPr/>
          </p:nvGrpSpPr>
          <p:grpSpPr bwMode="auto">
            <a:xfrm>
              <a:off x="4132" y="2169"/>
              <a:ext cx="96" cy="96"/>
              <a:chOff x="5040" y="1392"/>
              <a:chExt cx="96" cy="96"/>
            </a:xfrm>
          </p:grpSpPr>
          <p:sp>
            <p:nvSpPr>
              <p:cNvPr id="26676" name="Line 2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Line 2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9" name="Group 23"/>
            <p:cNvGrpSpPr>
              <a:grpSpLocks/>
            </p:cNvGrpSpPr>
            <p:nvPr/>
          </p:nvGrpSpPr>
          <p:grpSpPr bwMode="auto">
            <a:xfrm>
              <a:off x="4420" y="2217"/>
              <a:ext cx="96" cy="96"/>
              <a:chOff x="5040" y="1392"/>
              <a:chExt cx="96" cy="96"/>
            </a:xfrm>
          </p:grpSpPr>
          <p:sp>
            <p:nvSpPr>
              <p:cNvPr id="26674" name="Line 2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Line 2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70" name="Group 26"/>
            <p:cNvGrpSpPr>
              <a:grpSpLocks/>
            </p:cNvGrpSpPr>
            <p:nvPr/>
          </p:nvGrpSpPr>
          <p:grpSpPr bwMode="auto">
            <a:xfrm>
              <a:off x="3652" y="3081"/>
              <a:ext cx="96" cy="96"/>
              <a:chOff x="5040" y="1392"/>
              <a:chExt cx="96" cy="96"/>
            </a:xfrm>
          </p:grpSpPr>
          <p:sp>
            <p:nvSpPr>
              <p:cNvPr id="26672" name="Line 2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Line 2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71" name="Line 29"/>
            <p:cNvSpPr>
              <a:spLocks noChangeShapeType="1"/>
            </p:cNvSpPr>
            <p:nvPr/>
          </p:nvSpPr>
          <p:spPr bwMode="auto">
            <a:xfrm>
              <a:off x="4516" y="2505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Line 30"/>
          <p:cNvSpPr>
            <a:spLocks noChangeShapeType="1"/>
          </p:cNvSpPr>
          <p:nvPr/>
        </p:nvSpPr>
        <p:spPr bwMode="auto">
          <a:xfrm>
            <a:off x="9296400" y="21082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1" name="Group 31"/>
          <p:cNvGrpSpPr>
            <a:grpSpLocks/>
          </p:cNvGrpSpPr>
          <p:nvPr/>
        </p:nvGrpSpPr>
        <p:grpSpPr bwMode="auto">
          <a:xfrm>
            <a:off x="8763000" y="2184400"/>
            <a:ext cx="2032000" cy="1570037"/>
            <a:chOff x="1065" y="2179"/>
            <a:chExt cx="1280" cy="989"/>
          </a:xfrm>
        </p:grpSpPr>
        <p:sp>
          <p:nvSpPr>
            <p:cNvPr id="26636" name="Line 32"/>
            <p:cNvSpPr>
              <a:spLocks noChangeShapeType="1"/>
            </p:cNvSpPr>
            <p:nvPr/>
          </p:nvSpPr>
          <p:spPr bwMode="auto">
            <a:xfrm>
              <a:off x="1305" y="261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2025" y="2419"/>
              <a:ext cx="96" cy="96"/>
              <a:chOff x="5040" y="1392"/>
              <a:chExt cx="96" cy="96"/>
            </a:xfrm>
          </p:grpSpPr>
          <p:sp>
            <p:nvSpPr>
              <p:cNvPr id="26658" name="Line 3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" name="Line 3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/>
          </p:nvSpPr>
          <p:spPr bwMode="auto">
            <a:xfrm>
              <a:off x="1305" y="289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/>
          </p:nvSpPr>
          <p:spPr bwMode="auto">
            <a:xfrm>
              <a:off x="1689" y="294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/>
          </p:nvSpPr>
          <p:spPr bwMode="auto">
            <a:xfrm>
              <a:off x="1065" y="270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39"/>
            <p:cNvSpPr>
              <a:spLocks noChangeShapeType="1"/>
            </p:cNvSpPr>
            <p:nvPr/>
          </p:nvSpPr>
          <p:spPr bwMode="auto">
            <a:xfrm>
              <a:off x="1305" y="237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2" name="Group 40"/>
            <p:cNvGrpSpPr>
              <a:grpSpLocks/>
            </p:cNvGrpSpPr>
            <p:nvPr/>
          </p:nvGrpSpPr>
          <p:grpSpPr bwMode="auto">
            <a:xfrm>
              <a:off x="2121" y="2707"/>
              <a:ext cx="96" cy="96"/>
              <a:chOff x="5040" y="1392"/>
              <a:chExt cx="96" cy="96"/>
            </a:xfrm>
          </p:grpSpPr>
          <p:sp>
            <p:nvSpPr>
              <p:cNvPr id="26656" name="Line 4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4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3" name="Group 43"/>
            <p:cNvGrpSpPr>
              <a:grpSpLocks/>
            </p:cNvGrpSpPr>
            <p:nvPr/>
          </p:nvGrpSpPr>
          <p:grpSpPr bwMode="auto">
            <a:xfrm>
              <a:off x="1785" y="2371"/>
              <a:ext cx="96" cy="96"/>
              <a:chOff x="5040" y="1392"/>
              <a:chExt cx="96" cy="96"/>
            </a:xfrm>
          </p:grpSpPr>
          <p:sp>
            <p:nvSpPr>
              <p:cNvPr id="26654" name="Line 4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Line 4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4" name="Group 46"/>
            <p:cNvGrpSpPr>
              <a:grpSpLocks/>
            </p:cNvGrpSpPr>
            <p:nvPr/>
          </p:nvGrpSpPr>
          <p:grpSpPr bwMode="auto">
            <a:xfrm>
              <a:off x="1833" y="2179"/>
              <a:ext cx="96" cy="96"/>
              <a:chOff x="5040" y="1392"/>
              <a:chExt cx="96" cy="96"/>
            </a:xfrm>
          </p:grpSpPr>
          <p:sp>
            <p:nvSpPr>
              <p:cNvPr id="26652" name="Line 4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3" name="Line 4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5" name="Group 49"/>
            <p:cNvGrpSpPr>
              <a:grpSpLocks/>
            </p:cNvGrpSpPr>
            <p:nvPr/>
          </p:nvGrpSpPr>
          <p:grpSpPr bwMode="auto">
            <a:xfrm>
              <a:off x="2121" y="2227"/>
              <a:ext cx="96" cy="96"/>
              <a:chOff x="5040" y="1392"/>
              <a:chExt cx="96" cy="96"/>
            </a:xfrm>
          </p:grpSpPr>
          <p:sp>
            <p:nvSpPr>
              <p:cNvPr id="26650" name="Line 50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1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6" name="Group 52"/>
            <p:cNvGrpSpPr>
              <a:grpSpLocks/>
            </p:cNvGrpSpPr>
            <p:nvPr/>
          </p:nvGrpSpPr>
          <p:grpSpPr bwMode="auto">
            <a:xfrm>
              <a:off x="2249" y="2471"/>
              <a:ext cx="96" cy="96"/>
              <a:chOff x="5040" y="1392"/>
              <a:chExt cx="96" cy="96"/>
            </a:xfrm>
          </p:grpSpPr>
          <p:sp>
            <p:nvSpPr>
              <p:cNvPr id="26648" name="Line 53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Line 54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47" name="Line 55"/>
            <p:cNvSpPr>
              <a:spLocks noChangeShapeType="1"/>
            </p:cNvSpPr>
            <p:nvPr/>
          </p:nvSpPr>
          <p:spPr bwMode="auto">
            <a:xfrm>
              <a:off x="1404" y="3168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2" name="Text Box 56"/>
          <p:cNvSpPr txBox="1">
            <a:spLocks noChangeArrowheads="1"/>
          </p:cNvSpPr>
          <p:nvPr/>
        </p:nvSpPr>
        <p:spPr bwMode="auto">
          <a:xfrm>
            <a:off x="9036050" y="1371600"/>
            <a:ext cx="184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Separable</a:t>
            </a:r>
          </a:p>
        </p:txBody>
      </p:sp>
      <p:sp>
        <p:nvSpPr>
          <p:cNvPr id="26633" name="Text Box 57"/>
          <p:cNvSpPr txBox="1">
            <a:spLocks noChangeArrowheads="1"/>
          </p:cNvSpPr>
          <p:nvPr/>
        </p:nvSpPr>
        <p:spPr bwMode="auto">
          <a:xfrm>
            <a:off x="8823325" y="3983037"/>
            <a:ext cx="248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Non-Separable</a:t>
            </a:r>
          </a:p>
        </p:txBody>
      </p:sp>
      <p:pic>
        <p:nvPicPr>
          <p:cNvPr id="26634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953000"/>
            <a:ext cx="2286000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708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 with the Perceptron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4953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Noise: if the data isn’t separable, weights might thrash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Averaging weight vectors over time can help (averaged perceptron)</a:t>
            </a:r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Mediocre generalization: finds a “barely” separating solution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Overtraining: test / held-out accuracy usually rises, then falls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Overtraining is a kind of overfitting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endParaRPr lang="en-US" sz="240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0" y="4648200"/>
            <a:ext cx="2057400" cy="1881188"/>
            <a:chOff x="3552" y="1104"/>
            <a:chExt cx="1680" cy="1536"/>
          </a:xfrm>
        </p:grpSpPr>
        <p:sp>
          <p:nvSpPr>
            <p:cNvPr id="27739" name="Line 5"/>
            <p:cNvSpPr>
              <a:spLocks noChangeShapeType="1"/>
            </p:cNvSpPr>
            <p:nvPr/>
          </p:nvSpPr>
          <p:spPr bwMode="auto">
            <a:xfrm>
              <a:off x="3820" y="2385"/>
              <a:ext cx="13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6"/>
            <p:cNvSpPr>
              <a:spLocks noChangeShapeType="1"/>
            </p:cNvSpPr>
            <p:nvPr/>
          </p:nvSpPr>
          <p:spPr bwMode="auto">
            <a:xfrm flipV="1">
              <a:off x="3820" y="1226"/>
              <a:ext cx="0" cy="1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1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52" y="1360"/>
              <a:ext cx="132" cy="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2" name="Freeform 8"/>
            <p:cNvSpPr>
              <a:spLocks/>
            </p:cNvSpPr>
            <p:nvPr/>
          </p:nvSpPr>
          <p:spPr bwMode="auto">
            <a:xfrm>
              <a:off x="3833" y="1323"/>
              <a:ext cx="1233" cy="1049"/>
            </a:xfrm>
            <a:custGeom>
              <a:avLst/>
              <a:gdLst>
                <a:gd name="T0" fmla="*/ 0 w 1233"/>
                <a:gd name="T1" fmla="*/ 1049 h 1049"/>
                <a:gd name="T2" fmla="*/ 328 w 1233"/>
                <a:gd name="T3" fmla="*/ 198 h 1049"/>
                <a:gd name="T4" fmla="*/ 1012 w 1233"/>
                <a:gd name="T5" fmla="*/ 31 h 1049"/>
                <a:gd name="T6" fmla="*/ 1233 w 1233"/>
                <a:gd name="T7" fmla="*/ 10 h 10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3"/>
                <a:gd name="T13" fmla="*/ 0 h 1049"/>
                <a:gd name="T14" fmla="*/ 1233 w 1233"/>
                <a:gd name="T15" fmla="*/ 1049 h 10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3" h="1049">
                  <a:moveTo>
                    <a:pt x="0" y="1049"/>
                  </a:moveTo>
                  <a:cubicBezTo>
                    <a:pt x="55" y="907"/>
                    <a:pt x="160" y="367"/>
                    <a:pt x="328" y="198"/>
                  </a:cubicBezTo>
                  <a:cubicBezTo>
                    <a:pt x="496" y="29"/>
                    <a:pt x="861" y="62"/>
                    <a:pt x="1012" y="31"/>
                  </a:cubicBezTo>
                  <a:cubicBezTo>
                    <a:pt x="1163" y="0"/>
                    <a:pt x="1187" y="14"/>
                    <a:pt x="1233" y="10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3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64" y="1104"/>
              <a:ext cx="71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4" name="Freeform 10"/>
            <p:cNvSpPr>
              <a:spLocks/>
            </p:cNvSpPr>
            <p:nvPr/>
          </p:nvSpPr>
          <p:spPr bwMode="auto">
            <a:xfrm>
              <a:off x="3827" y="1537"/>
              <a:ext cx="1228" cy="829"/>
            </a:xfrm>
            <a:custGeom>
              <a:avLst/>
              <a:gdLst>
                <a:gd name="T0" fmla="*/ 0 w 1228"/>
                <a:gd name="T1" fmla="*/ 829 h 829"/>
                <a:gd name="T2" fmla="*/ 544 w 1228"/>
                <a:gd name="T3" fmla="*/ 113 h 829"/>
                <a:gd name="T4" fmla="*/ 1072 w 1228"/>
                <a:gd name="T5" fmla="*/ 151 h 829"/>
                <a:gd name="T6" fmla="*/ 1228 w 1228"/>
                <a:gd name="T7" fmla="*/ 216 h 8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8"/>
                <a:gd name="T13" fmla="*/ 0 h 829"/>
                <a:gd name="T14" fmla="*/ 1228 w 1228"/>
                <a:gd name="T15" fmla="*/ 829 h 8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8" h="829">
                  <a:moveTo>
                    <a:pt x="0" y="829"/>
                  </a:moveTo>
                  <a:cubicBezTo>
                    <a:pt x="91" y="710"/>
                    <a:pt x="365" y="226"/>
                    <a:pt x="544" y="113"/>
                  </a:cubicBezTo>
                  <a:cubicBezTo>
                    <a:pt x="723" y="0"/>
                    <a:pt x="958" y="134"/>
                    <a:pt x="1072" y="151"/>
                  </a:cubicBezTo>
                  <a:cubicBezTo>
                    <a:pt x="1186" y="168"/>
                    <a:pt x="1196" y="203"/>
                    <a:pt x="1228" y="216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5" name="Picture 11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59" y="2064"/>
              <a:ext cx="773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46" name="Picture 1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12" y="1872"/>
              <a:ext cx="368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7" name="Freeform 13"/>
            <p:cNvSpPr>
              <a:spLocks/>
            </p:cNvSpPr>
            <p:nvPr/>
          </p:nvSpPr>
          <p:spPr bwMode="auto">
            <a:xfrm>
              <a:off x="3827" y="1535"/>
              <a:ext cx="1244" cy="853"/>
            </a:xfrm>
            <a:custGeom>
              <a:avLst/>
              <a:gdLst>
                <a:gd name="T0" fmla="*/ 0 w 1244"/>
                <a:gd name="T1" fmla="*/ 853 h 853"/>
                <a:gd name="T2" fmla="*/ 447 w 1244"/>
                <a:gd name="T3" fmla="*/ 126 h 853"/>
                <a:gd name="T4" fmla="*/ 948 w 1244"/>
                <a:gd name="T5" fmla="*/ 99 h 853"/>
                <a:gd name="T6" fmla="*/ 1244 w 1244"/>
                <a:gd name="T7" fmla="*/ 158 h 8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4"/>
                <a:gd name="T13" fmla="*/ 0 h 853"/>
                <a:gd name="T14" fmla="*/ 1244 w 1244"/>
                <a:gd name="T15" fmla="*/ 853 h 8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4" h="853">
                  <a:moveTo>
                    <a:pt x="0" y="853"/>
                  </a:moveTo>
                  <a:cubicBezTo>
                    <a:pt x="75" y="732"/>
                    <a:pt x="289" y="252"/>
                    <a:pt x="447" y="126"/>
                  </a:cubicBezTo>
                  <a:cubicBezTo>
                    <a:pt x="605" y="0"/>
                    <a:pt x="815" y="94"/>
                    <a:pt x="948" y="99"/>
                  </a:cubicBezTo>
                  <a:cubicBezTo>
                    <a:pt x="1081" y="104"/>
                    <a:pt x="1182" y="146"/>
                    <a:pt x="1244" y="158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8" name="Picture 1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066" y="2499"/>
              <a:ext cx="876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653" name="Group 15"/>
          <p:cNvGrpSpPr>
            <a:grpSpLocks/>
          </p:cNvGrpSpPr>
          <p:nvPr/>
        </p:nvGrpSpPr>
        <p:grpSpPr bwMode="auto">
          <a:xfrm>
            <a:off x="5470525" y="1676400"/>
            <a:ext cx="3292475" cy="1090613"/>
            <a:chOff x="3398" y="2400"/>
            <a:chExt cx="2074" cy="687"/>
          </a:xfrm>
        </p:grpSpPr>
        <p:grpSp>
          <p:nvGrpSpPr>
            <p:cNvPr id="27682" name="Group 16"/>
            <p:cNvGrpSpPr>
              <a:grpSpLocks/>
            </p:cNvGrpSpPr>
            <p:nvPr/>
          </p:nvGrpSpPr>
          <p:grpSpPr bwMode="auto">
            <a:xfrm>
              <a:off x="3398" y="2477"/>
              <a:ext cx="727" cy="587"/>
              <a:chOff x="3364" y="2169"/>
              <a:chExt cx="1248" cy="1008"/>
            </a:xfrm>
          </p:grpSpPr>
          <p:sp>
            <p:nvSpPr>
              <p:cNvPr id="27715" name="Line 17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16" name="Group 18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37" name="Line 1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8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17" name="Line 21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8" name="Line 22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9" name="Line 23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0" name="Line 24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21" name="Group 25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35" name="Line 2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2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2" name="Group 28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33" name="Line 2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3" name="Group 31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31" name="Line 32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2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4" name="Group 34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29" name="Line 3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0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5" name="Group 37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27" name="Line 3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26" name="Line 40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3" name="Line 41"/>
            <p:cNvSpPr>
              <a:spLocks noChangeShapeType="1"/>
            </p:cNvSpPr>
            <p:nvPr/>
          </p:nvSpPr>
          <p:spPr bwMode="auto">
            <a:xfrm>
              <a:off x="3630" y="2536"/>
              <a:ext cx="551" cy="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42"/>
            <p:cNvSpPr>
              <a:spLocks noChangeShapeType="1"/>
            </p:cNvSpPr>
            <p:nvPr/>
          </p:nvSpPr>
          <p:spPr bwMode="auto">
            <a:xfrm flipH="1">
              <a:off x="3537" y="2400"/>
              <a:ext cx="242" cy="6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43"/>
            <p:cNvSpPr>
              <a:spLocks noChangeShapeType="1"/>
            </p:cNvSpPr>
            <p:nvPr/>
          </p:nvSpPr>
          <p:spPr bwMode="auto">
            <a:xfrm flipH="1">
              <a:off x="3705" y="2691"/>
              <a:ext cx="218" cy="144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86" name="Group 44"/>
            <p:cNvGrpSpPr>
              <a:grpSpLocks/>
            </p:cNvGrpSpPr>
            <p:nvPr/>
          </p:nvGrpSpPr>
          <p:grpSpPr bwMode="auto">
            <a:xfrm>
              <a:off x="4689" y="2481"/>
              <a:ext cx="727" cy="587"/>
              <a:chOff x="3364" y="2169"/>
              <a:chExt cx="1248" cy="1008"/>
            </a:xfrm>
          </p:grpSpPr>
          <p:sp>
            <p:nvSpPr>
              <p:cNvPr id="27691" name="Line 45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2" name="Group 46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13" name="Line 4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4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93" name="Line 49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4" name="Line 50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5" name="Line 51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6" name="Line 52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7" name="Group 53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11" name="Line 5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2" name="Line 5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8" name="Group 56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09" name="Line 5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0" name="Line 5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9" name="Group 59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07" name="Line 60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8" name="Line 61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0" name="Group 62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05" name="Line 63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6" name="Line 64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1" name="Group 65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03" name="Line 6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4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02" name="Line 68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7" name="Line 69"/>
            <p:cNvSpPr>
              <a:spLocks noChangeShapeType="1"/>
            </p:cNvSpPr>
            <p:nvPr/>
          </p:nvSpPr>
          <p:spPr bwMode="auto">
            <a:xfrm>
              <a:off x="4921" y="2540"/>
              <a:ext cx="551" cy="11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0"/>
            <p:cNvSpPr>
              <a:spLocks noChangeShapeType="1"/>
            </p:cNvSpPr>
            <p:nvPr/>
          </p:nvSpPr>
          <p:spPr bwMode="auto">
            <a:xfrm flipH="1">
              <a:off x="4828" y="2404"/>
              <a:ext cx="242" cy="68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1"/>
            <p:cNvSpPr>
              <a:spLocks noChangeShapeType="1"/>
            </p:cNvSpPr>
            <p:nvPr/>
          </p:nvSpPr>
          <p:spPr bwMode="auto">
            <a:xfrm>
              <a:off x="4976" y="2461"/>
              <a:ext cx="238" cy="5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AutoShape 72"/>
            <p:cNvSpPr>
              <a:spLocks noChangeArrowheads="1"/>
            </p:cNvSpPr>
            <p:nvPr/>
          </p:nvSpPr>
          <p:spPr bwMode="auto">
            <a:xfrm>
              <a:off x="4364" y="2623"/>
              <a:ext cx="223" cy="247"/>
            </a:xfrm>
            <a:prstGeom prst="rightArrow">
              <a:avLst>
                <a:gd name="adj1" fmla="val 53843"/>
                <a:gd name="adj2" fmla="val 4484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73"/>
          <p:cNvGrpSpPr>
            <a:grpSpLocks/>
          </p:cNvGrpSpPr>
          <p:nvPr/>
        </p:nvGrpSpPr>
        <p:grpSpPr bwMode="auto">
          <a:xfrm>
            <a:off x="6324600" y="3200400"/>
            <a:ext cx="1295400" cy="1027113"/>
            <a:chOff x="3946" y="1392"/>
            <a:chExt cx="1331" cy="1056"/>
          </a:xfrm>
        </p:grpSpPr>
        <p:sp>
          <p:nvSpPr>
            <p:cNvPr id="27655" name="Line 74"/>
            <p:cNvSpPr>
              <a:spLocks noChangeShapeType="1"/>
            </p:cNvSpPr>
            <p:nvPr/>
          </p:nvSpPr>
          <p:spPr bwMode="auto">
            <a:xfrm>
              <a:off x="4282" y="1411"/>
              <a:ext cx="72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6" name="Group 75"/>
            <p:cNvGrpSpPr>
              <a:grpSpLocks/>
            </p:cNvGrpSpPr>
            <p:nvPr/>
          </p:nvGrpSpPr>
          <p:grpSpPr bwMode="auto">
            <a:xfrm>
              <a:off x="3946" y="1459"/>
              <a:ext cx="1280" cy="989"/>
              <a:chOff x="1065" y="2179"/>
              <a:chExt cx="1280" cy="989"/>
            </a:xfrm>
          </p:grpSpPr>
          <p:sp>
            <p:nvSpPr>
              <p:cNvPr id="27658" name="Line 76"/>
              <p:cNvSpPr>
                <a:spLocks noChangeShapeType="1"/>
              </p:cNvSpPr>
              <p:nvPr/>
            </p:nvSpPr>
            <p:spPr bwMode="auto">
              <a:xfrm>
                <a:off x="1305" y="261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59" name="Group 77"/>
              <p:cNvGrpSpPr>
                <a:grpSpLocks/>
              </p:cNvGrpSpPr>
              <p:nvPr/>
            </p:nvGrpSpPr>
            <p:grpSpPr bwMode="auto">
              <a:xfrm>
                <a:off x="2025" y="2419"/>
                <a:ext cx="96" cy="96"/>
                <a:chOff x="5040" y="1392"/>
                <a:chExt cx="96" cy="96"/>
              </a:xfrm>
            </p:grpSpPr>
            <p:sp>
              <p:nvSpPr>
                <p:cNvPr id="27680" name="Line 7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1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0" name="Line 80"/>
              <p:cNvSpPr>
                <a:spLocks noChangeShapeType="1"/>
              </p:cNvSpPr>
              <p:nvPr/>
            </p:nvSpPr>
            <p:spPr bwMode="auto">
              <a:xfrm>
                <a:off x="1305" y="289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1" name="Line 81"/>
              <p:cNvSpPr>
                <a:spLocks noChangeShapeType="1"/>
              </p:cNvSpPr>
              <p:nvPr/>
            </p:nvSpPr>
            <p:spPr bwMode="auto">
              <a:xfrm>
                <a:off x="1689" y="294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2" name="Line 82"/>
              <p:cNvSpPr>
                <a:spLocks noChangeShapeType="1"/>
              </p:cNvSpPr>
              <p:nvPr/>
            </p:nvSpPr>
            <p:spPr bwMode="auto">
              <a:xfrm>
                <a:off x="1065" y="270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3" name="Line 83"/>
              <p:cNvSpPr>
                <a:spLocks noChangeShapeType="1"/>
              </p:cNvSpPr>
              <p:nvPr/>
            </p:nvSpPr>
            <p:spPr bwMode="auto">
              <a:xfrm>
                <a:off x="1305" y="237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64" name="Group 84"/>
              <p:cNvGrpSpPr>
                <a:grpSpLocks/>
              </p:cNvGrpSpPr>
              <p:nvPr/>
            </p:nvGrpSpPr>
            <p:grpSpPr bwMode="auto">
              <a:xfrm>
                <a:off x="2121" y="2707"/>
                <a:ext cx="96" cy="96"/>
                <a:chOff x="5040" y="1392"/>
                <a:chExt cx="96" cy="96"/>
              </a:xfrm>
            </p:grpSpPr>
            <p:sp>
              <p:nvSpPr>
                <p:cNvPr id="27678" name="Line 8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9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5" name="Group 87"/>
              <p:cNvGrpSpPr>
                <a:grpSpLocks/>
              </p:cNvGrpSpPr>
              <p:nvPr/>
            </p:nvGrpSpPr>
            <p:grpSpPr bwMode="auto">
              <a:xfrm>
                <a:off x="1785" y="2371"/>
                <a:ext cx="96" cy="96"/>
                <a:chOff x="5040" y="1392"/>
                <a:chExt cx="96" cy="96"/>
              </a:xfrm>
            </p:grpSpPr>
            <p:sp>
              <p:nvSpPr>
                <p:cNvPr id="27676" name="Line 8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7" name="Line 8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6" name="Group 90"/>
              <p:cNvGrpSpPr>
                <a:grpSpLocks/>
              </p:cNvGrpSpPr>
              <p:nvPr/>
            </p:nvGrpSpPr>
            <p:grpSpPr bwMode="auto">
              <a:xfrm>
                <a:off x="1833" y="2179"/>
                <a:ext cx="96" cy="96"/>
                <a:chOff x="5040" y="1392"/>
                <a:chExt cx="96" cy="96"/>
              </a:xfrm>
            </p:grpSpPr>
            <p:sp>
              <p:nvSpPr>
                <p:cNvPr id="27674" name="Line 91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5" name="Line 92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7" name="Group 93"/>
              <p:cNvGrpSpPr>
                <a:grpSpLocks/>
              </p:cNvGrpSpPr>
              <p:nvPr/>
            </p:nvGrpSpPr>
            <p:grpSpPr bwMode="auto">
              <a:xfrm>
                <a:off x="2121" y="2227"/>
                <a:ext cx="96" cy="96"/>
                <a:chOff x="5040" y="1392"/>
                <a:chExt cx="96" cy="96"/>
              </a:xfrm>
            </p:grpSpPr>
            <p:sp>
              <p:nvSpPr>
                <p:cNvPr id="27672" name="Line 9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3" name="Line 9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8" name="Group 96"/>
              <p:cNvGrpSpPr>
                <a:grpSpLocks/>
              </p:cNvGrpSpPr>
              <p:nvPr/>
            </p:nvGrpSpPr>
            <p:grpSpPr bwMode="auto">
              <a:xfrm>
                <a:off x="2249" y="2471"/>
                <a:ext cx="96" cy="96"/>
                <a:chOff x="5040" y="1392"/>
                <a:chExt cx="96" cy="96"/>
              </a:xfrm>
            </p:grpSpPr>
            <p:sp>
              <p:nvSpPr>
                <p:cNvPr id="27670" name="Line 9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1" name="Line 9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99"/>
              <p:cNvSpPr>
                <a:spLocks noChangeShapeType="1"/>
              </p:cNvSpPr>
              <p:nvPr/>
            </p:nvSpPr>
            <p:spPr bwMode="auto">
              <a:xfrm>
                <a:off x="1404" y="3168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7" name="Line 100"/>
            <p:cNvSpPr>
              <a:spLocks noChangeShapeType="1"/>
            </p:cNvSpPr>
            <p:nvPr/>
          </p:nvSpPr>
          <p:spPr bwMode="auto">
            <a:xfrm>
              <a:off x="4368" y="1392"/>
              <a:ext cx="909" cy="8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81" name="Picture 1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r="42694" b="43354"/>
          <a:stretch>
            <a:fillRect/>
          </a:stretch>
        </p:blipFill>
        <p:spPr bwMode="auto">
          <a:xfrm>
            <a:off x="9296401" y="1143000"/>
            <a:ext cx="2543886" cy="1676400"/>
          </a:xfrm>
          <a:prstGeom prst="rect">
            <a:avLst/>
          </a:prstGeom>
          <a:noFill/>
        </p:spPr>
      </p:pic>
      <p:pic>
        <p:nvPicPr>
          <p:cNvPr id="46082" name="Picture 2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l="57028" t="958" b="49042"/>
          <a:stretch>
            <a:fillRect/>
          </a:stretch>
        </p:blipFill>
        <p:spPr bwMode="auto">
          <a:xfrm>
            <a:off x="9525523" y="3052691"/>
            <a:ext cx="2056877" cy="1595509"/>
          </a:xfrm>
          <a:prstGeom prst="rect">
            <a:avLst/>
          </a:prstGeom>
          <a:noFill/>
        </p:spPr>
      </p:pic>
      <p:pic>
        <p:nvPicPr>
          <p:cNvPr id="46083" name="Picture 3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l="23750" t="56958" r="22250"/>
          <a:stretch>
            <a:fillRect/>
          </a:stretch>
        </p:blipFill>
        <p:spPr bwMode="auto">
          <a:xfrm>
            <a:off x="9028188" y="4800600"/>
            <a:ext cx="2859012" cy="1519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297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9" name="Picture 3" descr="C:\Users\Dan\Dropbox\Office\CS 188\Ketrina Art\Perceptron\Neur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858" y="1371600"/>
            <a:ext cx="11428412" cy="4295775"/>
          </a:xfrm>
          <a:prstGeom prst="rect">
            <a:avLst/>
          </a:prstGeom>
          <a:noFill/>
        </p:spPr>
      </p:pic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 err="1"/>
              <a:t>Perceptrons</a:t>
            </a:r>
            <a:r>
              <a:rPr lang="en-US" sz="3600" dirty="0"/>
              <a:t> and Logistic Regression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E0D3537-463D-A24C-A481-1E8E92E9B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1"/>
            <a:ext cx="12192000" cy="103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 to Dear AI</a:t>
            </a:r>
            <a:endParaRPr lang="en-US" sz="3600" kern="0" dirty="0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6B410AF7-360D-A44D-B454-A28C062AB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" y="5558267"/>
            <a:ext cx="12192000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Rahmat Beheshti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6FE9C619-E4E8-0547-83F3-8FA7839CE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6183871"/>
            <a:ext cx="967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dirty="0"/>
              <a:t>With slides from Dan Klein and Pieter </a:t>
            </a:r>
            <a:r>
              <a:rPr lang="en-US" dirty="0" err="1"/>
              <a:t>Abbeel</a:t>
            </a:r>
            <a:r>
              <a:rPr lang="en-US" dirty="0"/>
              <a:t> at UC Berkeley (</a:t>
            </a:r>
            <a:r>
              <a:rPr lang="en-US" dirty="0" err="1"/>
              <a:t>ai.berkeley.edu</a:t>
            </a:r>
            <a:r>
              <a:rPr lang="en-US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22481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Perceptron</a:t>
            </a:r>
          </a:p>
        </p:txBody>
      </p:sp>
      <p:pic>
        <p:nvPicPr>
          <p:cNvPr id="95234" name="Picture 2" descr="C:\Users\Dan\Dropbox\Office\CS 188\Ketrina Art\Perceptron\Lecture21-Perceptr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6429" y="1447800"/>
            <a:ext cx="7901971" cy="4761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262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2209800" y="1435727"/>
          <a:ext cx="6958831" cy="5424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Photo Editor Photo" r:id="rId3" imgW="4753639" imgH="3704762" progId="MSPhotoEd.3">
                  <p:embed/>
                </p:oleObj>
              </mc:Choice>
              <mc:Fallback>
                <p:oleObj name="Photo Editor Photo" r:id="rId3" imgW="4753639" imgH="3704762" progId="MSPhotoEd.3">
                  <p:embed/>
                  <p:pic>
                    <p:nvPicPr>
                      <p:cNvPr id="1384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35727"/>
                        <a:ext cx="6958831" cy="5424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Non-Separable Case: Deterministic Decision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4343400" y="2702582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E1A8A9-C36E-384E-8DC0-17099DCA34D9}"/>
              </a:ext>
            </a:extLst>
          </p:cNvPr>
          <p:cNvSpPr txBox="1"/>
          <p:nvPr/>
        </p:nvSpPr>
        <p:spPr>
          <a:xfrm>
            <a:off x="3106757" y="1251061"/>
            <a:ext cx="556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Even the best linear boundary makes at least one mistake</a:t>
            </a:r>
          </a:p>
        </p:txBody>
      </p:sp>
    </p:spTree>
    <p:extLst>
      <p:ext uri="{BB962C8B-B14F-4D97-AF65-F5344CB8AC3E}">
        <p14:creationId xmlns:p14="http://schemas.microsoft.com/office/powerpoint/2010/main" val="59717764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2209800" y="1435727"/>
          <a:ext cx="6958831" cy="5424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Photo Editor Photo" r:id="rId3" imgW="4753639" imgH="3704762" progId="MSPhotoEd.3">
                  <p:embed/>
                </p:oleObj>
              </mc:Choice>
              <mc:Fallback>
                <p:oleObj name="Photo Editor Photo" r:id="rId3" imgW="4753639" imgH="3704762" progId="MSPhotoEd.3">
                  <p:embed/>
                  <p:pic>
                    <p:nvPicPr>
                      <p:cNvPr id="1384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35727"/>
                        <a:ext cx="6958831" cy="5424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Non-Separable Case: Probabilistic Decision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4343400" y="2702582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5C2C12-5D16-2C42-A249-94A525942662}"/>
              </a:ext>
            </a:extLst>
          </p:cNvPr>
          <p:cNvSpPr txBox="1"/>
          <p:nvPr/>
        </p:nvSpPr>
        <p:spPr>
          <a:xfrm>
            <a:off x="7323510" y="2399743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64DBD5-6CBD-D246-8F0E-EC07690D253C}"/>
              </a:ext>
            </a:extLst>
          </p:cNvPr>
          <p:cNvCxnSpPr>
            <a:cxnSpLocks/>
          </p:cNvCxnSpPr>
          <p:nvPr/>
        </p:nvCxnSpPr>
        <p:spPr>
          <a:xfrm flipV="1">
            <a:off x="4836904" y="3046079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8EDF36-EA0D-5D4A-91B1-2DEB5569A616}"/>
              </a:ext>
            </a:extLst>
          </p:cNvPr>
          <p:cNvCxnSpPr>
            <a:cxnSpLocks/>
          </p:cNvCxnSpPr>
          <p:nvPr/>
        </p:nvCxnSpPr>
        <p:spPr>
          <a:xfrm flipV="1">
            <a:off x="5330408" y="3478046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2AEB57-4FFD-FD4B-938E-02E2DDE377D6}"/>
              </a:ext>
            </a:extLst>
          </p:cNvPr>
          <p:cNvCxnSpPr>
            <a:cxnSpLocks/>
          </p:cNvCxnSpPr>
          <p:nvPr/>
        </p:nvCxnSpPr>
        <p:spPr>
          <a:xfrm flipV="1">
            <a:off x="3849896" y="2278734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FE8346-DFF0-8C46-8DF3-9C25F0FB263D}"/>
              </a:ext>
            </a:extLst>
          </p:cNvPr>
          <p:cNvCxnSpPr>
            <a:cxnSpLocks/>
          </p:cNvCxnSpPr>
          <p:nvPr/>
        </p:nvCxnSpPr>
        <p:spPr>
          <a:xfrm flipV="1">
            <a:off x="3356392" y="1935237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7665F91-6FE0-AF4A-A242-58B9CD9E0659}"/>
              </a:ext>
            </a:extLst>
          </p:cNvPr>
          <p:cNvSpPr txBox="1"/>
          <p:nvPr/>
        </p:nvSpPr>
        <p:spPr>
          <a:xfrm>
            <a:off x="7897187" y="286885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F3451B-DEE2-6141-8990-038256FEA59F}"/>
              </a:ext>
            </a:extLst>
          </p:cNvPr>
          <p:cNvSpPr txBox="1"/>
          <p:nvPr/>
        </p:nvSpPr>
        <p:spPr>
          <a:xfrm>
            <a:off x="8225252" y="342900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44FD86-17FE-874D-A180-F18F51531AC6}"/>
              </a:ext>
            </a:extLst>
          </p:cNvPr>
          <p:cNvSpPr txBox="1"/>
          <p:nvPr/>
        </p:nvSpPr>
        <p:spPr>
          <a:xfrm>
            <a:off x="6830006" y="194824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EB8DD-4AD4-9A41-B8B8-EA6AB209AD00}"/>
              </a:ext>
            </a:extLst>
          </p:cNvPr>
          <p:cNvSpPr txBox="1"/>
          <p:nvPr/>
        </p:nvSpPr>
        <p:spPr>
          <a:xfrm>
            <a:off x="6382995" y="151247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3412823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probabilistic decisions?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 scoring:</a:t>
            </a:r>
          </a:p>
          <a:p>
            <a:r>
              <a:rPr lang="en-US" dirty="0"/>
              <a:t>If 			        very positive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want probability going to 1</a:t>
            </a:r>
          </a:p>
          <a:p>
            <a:r>
              <a:rPr lang="en-US" dirty="0"/>
              <a:t>If  			        very negative </a:t>
            </a:r>
            <a:r>
              <a:rPr lang="en-US" dirty="0">
                <a:sym typeface="Wingdings" pitchFamily="2" charset="2"/>
              </a:rPr>
              <a:t> want probability going to 0</a:t>
            </a:r>
            <a:endParaRPr lang="en-US" dirty="0"/>
          </a:p>
          <a:p>
            <a:endParaRPr lang="en-US" dirty="0"/>
          </a:p>
          <a:p>
            <a:r>
              <a:rPr lang="en-US" dirty="0"/>
              <a:t>Sigmoid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E5465-7267-6347-9424-88B3633D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76223"/>
            <a:ext cx="4499765" cy="299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23F1C-5C7B-CE4F-BF28-C4CD16C9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18" y="1524000"/>
            <a:ext cx="2124364" cy="42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64371-E682-A849-9B7D-DC719B4D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27" y="2139824"/>
            <a:ext cx="1755673" cy="353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38DDA-CCD1-7340-B7B0-D4224D52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27" y="2743200"/>
            <a:ext cx="1755673" cy="353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9EC6E-012A-1F44-95D8-033BB9FE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35" y="4684096"/>
            <a:ext cx="2997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5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Maximum likelihood estimation:</a:t>
            </a:r>
          </a:p>
          <a:p>
            <a:endParaRPr lang="en-US" dirty="0"/>
          </a:p>
          <a:p>
            <a:endParaRPr lang="en-US" dirty="0"/>
          </a:p>
          <a:p>
            <a:pPr lvl="5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2151-1C3E-ED47-BFCE-EAA4666C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38400"/>
            <a:ext cx="81407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798623-B533-7F46-AAD8-FF82D222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810000"/>
            <a:ext cx="8153400" cy="217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69FF1C-F68D-CD4A-9ACA-E444132D23F8}"/>
              </a:ext>
            </a:extLst>
          </p:cNvPr>
          <p:cNvSpPr txBox="1"/>
          <p:nvPr/>
        </p:nvSpPr>
        <p:spPr>
          <a:xfrm>
            <a:off x="304800" y="6269935"/>
            <a:ext cx="3681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=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51713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Separable Case: Deterministic Decision – Many Options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ED1EC-78CA-734D-A675-08A5C150C3AA}"/>
              </a:ext>
            </a:extLst>
          </p:cNvPr>
          <p:cNvGrpSpPr/>
          <p:nvPr/>
        </p:nvGrpSpPr>
        <p:grpSpPr>
          <a:xfrm>
            <a:off x="457200" y="2163907"/>
            <a:ext cx="4876800" cy="3801754"/>
            <a:chOff x="457200" y="2163907"/>
            <a:chExt cx="4876800" cy="3801754"/>
          </a:xfrm>
        </p:grpSpPr>
        <p:graphicFrame>
          <p:nvGraphicFramePr>
            <p:cNvPr id="1384452" name="Object 4"/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4" name="Photo Editor Photo" r:id="rId3" imgW="4753639" imgH="3704762" progId="MSPhotoEd.3">
                    <p:embed/>
                  </p:oleObj>
                </mc:Choice>
                <mc:Fallback>
                  <p:oleObj name="Photo Editor Photo" r:id="rId3" imgW="4753639" imgH="3704762" progId="MSPhotoEd.3">
                    <p:embed/>
                    <p:pic>
                      <p:nvPicPr>
                        <p:cNvPr id="13844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39ABB56-1573-1048-84BE-5BDA1BE2CB50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77CD3-4608-124B-835B-F51EBC057A09}"/>
              </a:ext>
            </a:extLst>
          </p:cNvPr>
          <p:cNvSpPr/>
          <p:nvPr/>
        </p:nvSpPr>
        <p:spPr>
          <a:xfrm>
            <a:off x="3733800" y="4648200"/>
            <a:ext cx="19811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916C-752A-0041-8701-6C704CD82721}"/>
              </a:ext>
            </a:extLst>
          </p:cNvPr>
          <p:cNvGrpSpPr/>
          <p:nvPr/>
        </p:nvGrpSpPr>
        <p:grpSpPr>
          <a:xfrm>
            <a:off x="609600" y="2316307"/>
            <a:ext cx="4876800" cy="3801754"/>
            <a:chOff x="457200" y="2163907"/>
            <a:chExt cx="4876800" cy="3801754"/>
          </a:xfrm>
        </p:grpSpPr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92FD2607-B4E7-A243-9E40-2224E4105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5" name="Photo Editor Photo" r:id="rId5" imgW="4753639" imgH="3704762" progId="MSPhotoEd.3">
                    <p:embed/>
                  </p:oleObj>
                </mc:Choice>
                <mc:Fallback>
                  <p:oleObj name="Photo Editor Photo" r:id="rId5" imgW="4753639" imgH="3704762" progId="MSPhotoEd.3">
                    <p:embed/>
                    <p:pic>
                      <p:nvPicPr>
                        <p:cNvPr id="21" name="Object 4">
                          <a:extLst>
                            <a:ext uri="{FF2B5EF4-FFF2-40B4-BE49-F238E27FC236}">
                              <a16:creationId xmlns:a16="http://schemas.microsoft.com/office/drawing/2014/main" id="{92FD2607-B4E7-A243-9E40-2224E4105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78077-BD88-1B4D-8F3D-EAAE308112C3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E44F08-292C-C64D-A97F-AC30381CAC9A}"/>
              </a:ext>
            </a:extLst>
          </p:cNvPr>
          <p:cNvGrpSpPr/>
          <p:nvPr/>
        </p:nvGrpSpPr>
        <p:grpSpPr>
          <a:xfrm>
            <a:off x="6477000" y="2370446"/>
            <a:ext cx="4876800" cy="3801754"/>
            <a:chOff x="457200" y="2163907"/>
            <a:chExt cx="4876800" cy="3801754"/>
          </a:xfrm>
        </p:grpSpPr>
        <p:graphicFrame>
          <p:nvGraphicFramePr>
            <p:cNvPr id="24" name="Object 4">
              <a:extLst>
                <a:ext uri="{FF2B5EF4-FFF2-40B4-BE49-F238E27FC236}">
                  <a16:creationId xmlns:a16="http://schemas.microsoft.com/office/drawing/2014/main" id="{A26AD08E-FAC9-674C-8FF6-5D99838A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6" name="Photo Editor Photo" r:id="rId6" imgW="4753639" imgH="3704762" progId="MSPhotoEd.3">
                    <p:embed/>
                  </p:oleObj>
                </mc:Choice>
                <mc:Fallback>
                  <p:oleObj name="Photo Editor Photo" r:id="rId6" imgW="4753639" imgH="3704762" progId="MSPhotoEd.3">
                    <p:embed/>
                    <p:pic>
                      <p:nvPicPr>
                        <p:cNvPr id="24" name="Object 4">
                          <a:extLst>
                            <a:ext uri="{FF2B5EF4-FFF2-40B4-BE49-F238E27FC236}">
                              <a16:creationId xmlns:a16="http://schemas.microsoft.com/office/drawing/2014/main" id="{A26AD08E-FAC9-674C-8FF6-5D99838AE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6FA062-52D2-6243-B2EF-6C3082E8F4D6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1752600" y="3048000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DA267-68BB-424E-B34E-065F2A426DE6}"/>
              </a:ext>
            </a:extLst>
          </p:cNvPr>
          <p:cNvCxnSpPr>
            <a:cxnSpLocks/>
          </p:cNvCxnSpPr>
          <p:nvPr/>
        </p:nvCxnSpPr>
        <p:spPr>
          <a:xfrm flipV="1">
            <a:off x="7086600" y="3449493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55507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Separable Case: Probabilistic Decision – Clear Preference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ED1EC-78CA-734D-A675-08A5C150C3AA}"/>
              </a:ext>
            </a:extLst>
          </p:cNvPr>
          <p:cNvGrpSpPr/>
          <p:nvPr/>
        </p:nvGrpSpPr>
        <p:grpSpPr>
          <a:xfrm>
            <a:off x="457200" y="2163907"/>
            <a:ext cx="4876800" cy="3801754"/>
            <a:chOff x="457200" y="2163907"/>
            <a:chExt cx="4876800" cy="3801754"/>
          </a:xfrm>
        </p:grpSpPr>
        <p:graphicFrame>
          <p:nvGraphicFramePr>
            <p:cNvPr id="1384452" name="Object 4"/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8" name="Photo Editor Photo" r:id="rId3" imgW="4753639" imgH="3704762" progId="MSPhotoEd.3">
                    <p:embed/>
                  </p:oleObj>
                </mc:Choice>
                <mc:Fallback>
                  <p:oleObj name="Photo Editor Photo" r:id="rId3" imgW="4753639" imgH="3704762" progId="MSPhotoEd.3">
                    <p:embed/>
                    <p:pic>
                      <p:nvPicPr>
                        <p:cNvPr id="13844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39ABB56-1573-1048-84BE-5BDA1BE2CB50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77CD3-4608-124B-835B-F51EBC057A09}"/>
              </a:ext>
            </a:extLst>
          </p:cNvPr>
          <p:cNvSpPr/>
          <p:nvPr/>
        </p:nvSpPr>
        <p:spPr>
          <a:xfrm>
            <a:off x="3733800" y="4648200"/>
            <a:ext cx="19811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916C-752A-0041-8701-6C704CD82721}"/>
              </a:ext>
            </a:extLst>
          </p:cNvPr>
          <p:cNvGrpSpPr/>
          <p:nvPr/>
        </p:nvGrpSpPr>
        <p:grpSpPr>
          <a:xfrm>
            <a:off x="609600" y="2316307"/>
            <a:ext cx="4876800" cy="3801754"/>
            <a:chOff x="457200" y="2163907"/>
            <a:chExt cx="4876800" cy="3801754"/>
          </a:xfrm>
        </p:grpSpPr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92FD2607-B4E7-A243-9E40-2224E4105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9" name="Photo Editor Photo" r:id="rId5" imgW="4753639" imgH="3704762" progId="MSPhotoEd.3">
                    <p:embed/>
                  </p:oleObj>
                </mc:Choice>
                <mc:Fallback>
                  <p:oleObj name="Photo Editor Photo" r:id="rId5" imgW="4753639" imgH="3704762" progId="MSPhotoEd.3">
                    <p:embed/>
                    <p:pic>
                      <p:nvPicPr>
                        <p:cNvPr id="21" name="Object 4">
                          <a:extLst>
                            <a:ext uri="{FF2B5EF4-FFF2-40B4-BE49-F238E27FC236}">
                              <a16:creationId xmlns:a16="http://schemas.microsoft.com/office/drawing/2014/main" id="{92FD2607-B4E7-A243-9E40-2224E4105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78077-BD88-1B4D-8F3D-EAAE308112C3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E44F08-292C-C64D-A97F-AC30381CAC9A}"/>
              </a:ext>
            </a:extLst>
          </p:cNvPr>
          <p:cNvGrpSpPr/>
          <p:nvPr/>
        </p:nvGrpSpPr>
        <p:grpSpPr>
          <a:xfrm>
            <a:off x="6477000" y="2370446"/>
            <a:ext cx="4876800" cy="3801754"/>
            <a:chOff x="457200" y="2163907"/>
            <a:chExt cx="4876800" cy="3801754"/>
          </a:xfrm>
        </p:grpSpPr>
        <p:graphicFrame>
          <p:nvGraphicFramePr>
            <p:cNvPr id="24" name="Object 4">
              <a:extLst>
                <a:ext uri="{FF2B5EF4-FFF2-40B4-BE49-F238E27FC236}">
                  <a16:creationId xmlns:a16="http://schemas.microsoft.com/office/drawing/2014/main" id="{A26AD08E-FAC9-674C-8FF6-5D99838A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0" name="Photo Editor Photo" r:id="rId6" imgW="4753639" imgH="3704762" progId="MSPhotoEd.3">
                    <p:embed/>
                  </p:oleObj>
                </mc:Choice>
                <mc:Fallback>
                  <p:oleObj name="Photo Editor Photo" r:id="rId6" imgW="4753639" imgH="3704762" progId="MSPhotoEd.3">
                    <p:embed/>
                    <p:pic>
                      <p:nvPicPr>
                        <p:cNvPr id="24" name="Object 4">
                          <a:extLst>
                            <a:ext uri="{FF2B5EF4-FFF2-40B4-BE49-F238E27FC236}">
                              <a16:creationId xmlns:a16="http://schemas.microsoft.com/office/drawing/2014/main" id="{A26AD08E-FAC9-674C-8FF6-5D99838AE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6FA062-52D2-6243-B2EF-6C3082E8F4D6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1866900" y="2977187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DA267-68BB-424E-B34E-065F2A426DE6}"/>
              </a:ext>
            </a:extLst>
          </p:cNvPr>
          <p:cNvCxnSpPr>
            <a:cxnSpLocks/>
          </p:cNvCxnSpPr>
          <p:nvPr/>
        </p:nvCxnSpPr>
        <p:spPr>
          <a:xfrm flipV="1">
            <a:off x="7086600" y="3449493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C8AF-A888-D543-89A5-F0B2E4CB075B}"/>
              </a:ext>
            </a:extLst>
          </p:cNvPr>
          <p:cNvSpPr txBox="1"/>
          <p:nvPr/>
        </p:nvSpPr>
        <p:spPr>
          <a:xfrm>
            <a:off x="4100897" y="2593955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1FBA1E-5971-8745-85AC-D2882A276614}"/>
              </a:ext>
            </a:extLst>
          </p:cNvPr>
          <p:cNvCxnSpPr>
            <a:cxnSpLocks/>
          </p:cNvCxnSpPr>
          <p:nvPr/>
        </p:nvCxnSpPr>
        <p:spPr>
          <a:xfrm flipV="1">
            <a:off x="1651447" y="2824787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969804-2811-4847-AD43-1BB3DA1922DE}"/>
              </a:ext>
            </a:extLst>
          </p:cNvPr>
          <p:cNvCxnSpPr>
            <a:cxnSpLocks/>
          </p:cNvCxnSpPr>
          <p:nvPr/>
        </p:nvCxnSpPr>
        <p:spPr>
          <a:xfrm flipV="1">
            <a:off x="2110740" y="3124200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600C48-E59D-3042-9F13-C10A5B446AAE}"/>
              </a:ext>
            </a:extLst>
          </p:cNvPr>
          <p:cNvSpPr txBox="1"/>
          <p:nvPr/>
        </p:nvSpPr>
        <p:spPr>
          <a:xfrm>
            <a:off x="4447984" y="2967335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1B94D8-614A-9D45-963B-189573DE1630}"/>
              </a:ext>
            </a:extLst>
          </p:cNvPr>
          <p:cNvSpPr txBox="1"/>
          <p:nvPr/>
        </p:nvSpPr>
        <p:spPr>
          <a:xfrm>
            <a:off x="3621506" y="229454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077CC2-F265-F946-9580-71459AF292A5}"/>
              </a:ext>
            </a:extLst>
          </p:cNvPr>
          <p:cNvCxnSpPr>
            <a:cxnSpLocks/>
          </p:cNvCxnSpPr>
          <p:nvPr/>
        </p:nvCxnSpPr>
        <p:spPr>
          <a:xfrm flipV="1">
            <a:off x="7353300" y="3683480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D86B0-24E1-1348-9974-654FE9E4E770}"/>
              </a:ext>
            </a:extLst>
          </p:cNvPr>
          <p:cNvCxnSpPr>
            <a:cxnSpLocks/>
          </p:cNvCxnSpPr>
          <p:nvPr/>
        </p:nvCxnSpPr>
        <p:spPr>
          <a:xfrm flipV="1">
            <a:off x="6957060" y="3161058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D73D46-A55A-3D40-B633-D2235B03B14E}"/>
              </a:ext>
            </a:extLst>
          </p:cNvPr>
          <p:cNvSpPr txBox="1"/>
          <p:nvPr/>
        </p:nvSpPr>
        <p:spPr>
          <a:xfrm>
            <a:off x="10658243" y="307926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FA33DD-C0D8-234E-810C-749E285B35ED}"/>
              </a:ext>
            </a:extLst>
          </p:cNvPr>
          <p:cNvSpPr txBox="1"/>
          <p:nvPr/>
        </p:nvSpPr>
        <p:spPr>
          <a:xfrm>
            <a:off x="11005330" y="345264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5F8451-127E-554E-96E7-D566620C379F}"/>
              </a:ext>
            </a:extLst>
          </p:cNvPr>
          <p:cNvSpPr txBox="1"/>
          <p:nvPr/>
        </p:nvSpPr>
        <p:spPr>
          <a:xfrm>
            <a:off x="10178852" y="2779854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</p:spTree>
    <p:extLst>
      <p:ext uri="{BB962C8B-B14F-4D97-AF65-F5344CB8AC3E}">
        <p14:creationId xmlns:p14="http://schemas.microsoft.com/office/powerpoint/2010/main" val="266268303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Multiclass Logistic Regression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371600"/>
            <a:ext cx="7663021" cy="4525963"/>
          </a:xfrm>
        </p:spPr>
        <p:txBody>
          <a:bodyPr/>
          <a:lstStyle/>
          <a:p>
            <a:pPr eaLnBrk="1" hangingPunct="1"/>
            <a:r>
              <a:rPr lang="en-US" sz="2400" dirty="0"/>
              <a:t>Recall Perceptron:</a:t>
            </a:r>
          </a:p>
          <a:p>
            <a:pPr lvl="1" eaLnBrk="1" hangingPunct="1"/>
            <a:r>
              <a:rPr lang="en-US" sz="2000" dirty="0"/>
              <a:t>A weight vector for each class:</a:t>
            </a:r>
          </a:p>
          <a:p>
            <a:pPr lvl="1" eaLnBrk="1" hangingPunct="1"/>
            <a:endParaRPr lang="en-US" sz="1800" dirty="0"/>
          </a:p>
          <a:p>
            <a:pPr lvl="1" eaLnBrk="1" hangingPunct="1"/>
            <a:r>
              <a:rPr lang="en-US" sz="2000" dirty="0"/>
              <a:t>Score (activation) of a class y:</a:t>
            </a:r>
          </a:p>
          <a:p>
            <a:pPr lvl="1" eaLnBrk="1" hangingPunct="1"/>
            <a:endParaRPr lang="en-US" sz="1100" dirty="0"/>
          </a:p>
          <a:p>
            <a:pPr lvl="1" eaLnBrk="1" hangingPunct="1"/>
            <a:r>
              <a:rPr lang="en-US" sz="2000" dirty="0"/>
              <a:t>Prediction highest score wins</a:t>
            </a:r>
          </a:p>
          <a:p>
            <a:pPr lvl="1" eaLnBrk="1" hangingPunct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How to make the scores into probabilities? </a:t>
            </a:r>
          </a:p>
          <a:p>
            <a:endParaRPr lang="en-US" sz="2400" dirty="0"/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25523" y="251460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163050" y="1573213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24400" y="312420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39250" y="1268413"/>
            <a:ext cx="152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782050" y="33258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0450" y="31734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941887" y="1884363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10153650" y="1649413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10382250" y="2640013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9696450" y="2640013"/>
            <a:ext cx="6858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3567" name="Picture 3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306050" y="1676400"/>
            <a:ext cx="338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91650" y="2851150"/>
            <a:ext cx="3524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96650" y="2667000"/>
            <a:ext cx="35242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294841-EA58-6540-B947-20938E1FBC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0251" y="4869499"/>
            <a:ext cx="11381220" cy="955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4A082-2EAB-6746-AC77-10A6707493BB}"/>
              </a:ext>
            </a:extLst>
          </p:cNvPr>
          <p:cNvSpPr txBox="1"/>
          <p:nvPr/>
        </p:nvSpPr>
        <p:spPr>
          <a:xfrm>
            <a:off x="152400" y="632678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activations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60BA8-E5ED-8446-93A9-D6854AC57FED}"/>
              </a:ext>
            </a:extLst>
          </p:cNvPr>
          <p:cNvSpPr txBox="1"/>
          <p:nvPr/>
        </p:nvSpPr>
        <p:spPr>
          <a:xfrm>
            <a:off x="6443821" y="63267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activations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B3524F8-E0B3-8340-955D-C75B4C522349}"/>
              </a:ext>
            </a:extLst>
          </p:cNvPr>
          <p:cNvSpPr/>
          <p:nvPr/>
        </p:nvSpPr>
        <p:spPr>
          <a:xfrm rot="16200000">
            <a:off x="1032344" y="5229339"/>
            <a:ext cx="297670" cy="17524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7E6F4D8-AD56-5543-A764-C98B710D187F}"/>
              </a:ext>
            </a:extLst>
          </p:cNvPr>
          <p:cNvSpPr/>
          <p:nvPr/>
        </p:nvSpPr>
        <p:spPr>
          <a:xfrm rot="16200000">
            <a:off x="7141376" y="1508727"/>
            <a:ext cx="254862" cy="923647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04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5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Maximum likelihood estimation: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2151-1C3E-ED47-BFCE-EAA4666C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38400"/>
            <a:ext cx="81407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176AA-A9C7-F94C-B7B9-16405F65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60801"/>
            <a:ext cx="6172200" cy="1446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84752-B84A-814D-AE16-6539E9066210}"/>
              </a:ext>
            </a:extLst>
          </p:cNvPr>
          <p:cNvSpPr txBox="1"/>
          <p:nvPr/>
        </p:nvSpPr>
        <p:spPr>
          <a:xfrm>
            <a:off x="304800" y="6269935"/>
            <a:ext cx="567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= Multi-Class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86944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i.e., how do we solve: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88426"/>
            <a:ext cx="8140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0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</a:t>
            </a:r>
          </a:p>
        </p:txBody>
      </p:sp>
      <p:pic>
        <p:nvPicPr>
          <p:cNvPr id="88066" name="Picture 2" descr="C:\Users\Dan\Dropbox\Office\CS 188\Ketrina Art\Perceptron\ClassificationWeigh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1371600"/>
            <a:ext cx="3886200" cy="51636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009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0668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Recall from CSPs lecture: simple, general idea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If no neighbors better than current, quit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What’s particularly tricky when hill-climbing for multiclass logistic regression?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Optimization over a continuous space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Infinitely many neighbors!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to do this efficiently?</a:t>
            </a:r>
          </a:p>
        </p:txBody>
      </p:sp>
      <p:pic>
        <p:nvPicPr>
          <p:cNvPr id="5" name="Picture 2" descr="C:\Users\Dan\Dropbox\Office\CS 188\Ketrina Art\CSPs 2\HillClimb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71820" y="1144462"/>
            <a:ext cx="4996380" cy="3122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335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Vectors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981200" y="2819400"/>
            <a:ext cx="2438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Hello,</a:t>
            </a:r>
          </a:p>
          <a:p>
            <a:endParaRPr lang="en-US" sz="1200">
              <a:latin typeface="Courier New" pitchFamily="49" charset="0"/>
            </a:endParaRPr>
          </a:p>
          <a:p>
            <a:r>
              <a:rPr lang="en-US" sz="1200">
                <a:latin typeface="Courier New" pitchFamily="49" charset="0"/>
              </a:rPr>
              <a:t>Do you want free printr cartriges?  Why pay more when you can get them ABSOLUTELY FREE!  Just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648200" y="32004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5626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pic>
        <p:nvPicPr>
          <p:cNvPr id="17414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1822450"/>
            <a:ext cx="33655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670050"/>
            <a:ext cx="1066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1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67800" y="1822450"/>
            <a:ext cx="3365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AutoShape 5"/>
          <p:cNvSpPr>
            <a:spLocks noChangeArrowheads="1"/>
          </p:cNvSpPr>
          <p:nvPr/>
        </p:nvSpPr>
        <p:spPr bwMode="auto">
          <a:xfrm>
            <a:off x="7543800" y="3124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Double Bracket 14"/>
          <p:cNvSpPr/>
          <p:nvPr/>
        </p:nvSpPr>
        <p:spPr>
          <a:xfrm>
            <a:off x="55626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9" name="TextBox 15"/>
          <p:cNvSpPr txBox="1">
            <a:spLocks noChangeArrowheads="1"/>
          </p:cNvSpPr>
          <p:nvPr/>
        </p:nvSpPr>
        <p:spPr bwMode="auto">
          <a:xfrm>
            <a:off x="8458200" y="283845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SPAM</a:t>
            </a:r>
          </a:p>
          <a:p>
            <a:pPr algn="ctr"/>
            <a:r>
              <a:rPr lang="en-US" sz="2400"/>
              <a:t>or</a:t>
            </a:r>
          </a:p>
          <a:p>
            <a:pPr algn="ctr"/>
            <a:r>
              <a:rPr lang="en-US" sz="2400"/>
              <a:t>+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4648200" y="5029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543800" y="49530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562600" y="4829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PIXEL-7,12  : 1</a:t>
            </a:r>
          </a:p>
          <a:p>
            <a:r>
              <a:rPr lang="en-US" sz="1200">
                <a:latin typeface="Courier New" pitchFamily="49" charset="0"/>
              </a:rPr>
              <a:t>PIXEL-7,13 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  <a:p>
            <a:r>
              <a:rPr lang="en-US" sz="1200">
                <a:latin typeface="Courier New" pitchFamily="49" charset="0"/>
              </a:rPr>
              <a:t>NUM_LOOPS  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21" name="Double Bracket 20"/>
          <p:cNvSpPr/>
          <p:nvPr/>
        </p:nvSpPr>
        <p:spPr>
          <a:xfrm>
            <a:off x="5562600" y="4724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7000" y="4876800"/>
            <a:ext cx="998538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58200" y="4953000"/>
            <a:ext cx="1600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“2”</a:t>
            </a:r>
          </a:p>
        </p:txBody>
      </p:sp>
    </p:spTree>
    <p:extLst>
      <p:ext uri="{BB962C8B-B14F-4D97-AF65-F5344CB8AC3E}">
        <p14:creationId xmlns:p14="http://schemas.microsoft.com/office/powerpoint/2010/main" val="7491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Some (Simplified) Biology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/>
              <a:t>Very loose inspiration: human neurons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56817"/>
            <a:ext cx="5486400" cy="32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 descr="C:\Users\Dan\Dropbox\Office\CS 188\Ketrina Art\Perceptron\Neur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819400"/>
            <a:ext cx="5403371" cy="2031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951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Linear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Inputs are </a:t>
            </a:r>
            <a:r>
              <a:rPr lang="en-US" sz="2800">
                <a:solidFill>
                  <a:srgbClr val="CC0000"/>
                </a:solidFill>
              </a:rPr>
              <a:t>feature values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Each feature has a </a:t>
            </a:r>
            <a:r>
              <a:rPr lang="en-US" sz="2800">
                <a:solidFill>
                  <a:srgbClr val="CC0000"/>
                </a:solidFill>
              </a:rPr>
              <a:t>weight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Sum is the </a:t>
            </a:r>
            <a:r>
              <a:rPr lang="en-US" sz="2800">
                <a:solidFill>
                  <a:srgbClr val="CC0000"/>
                </a:solidFill>
              </a:rPr>
              <a:t>activation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activation 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Positive, output +1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Negative, output -1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0960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sym typeface="Symbol" pitchFamily="18" charset="2"/>
              </a:rPr>
              <a:t>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5257800" y="52578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5257800" y="56388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5257800" y="60198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4876800" y="5105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1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4876800" y="5486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2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4876800" y="5867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3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876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410200" y="527208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5410200" y="5638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71628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&gt;0?</a:t>
            </a:r>
          </a:p>
        </p:txBody>
      </p:sp>
      <p:cxnSp>
        <p:nvCxnSpPr>
          <p:cNvPr id="25616" name="AutoShape 16"/>
          <p:cNvCxnSpPr>
            <a:cxnSpLocks noChangeShapeType="1"/>
            <a:stCxn id="25605" idx="3"/>
            <a:endCxn id="25615" idx="1"/>
          </p:cNvCxnSpPr>
          <p:nvPr/>
        </p:nvCxnSpPr>
        <p:spPr bwMode="auto">
          <a:xfrm>
            <a:off x="67818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7848600" y="56388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689350"/>
            <a:ext cx="7624762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 descr="C:\Users\Dan\Dropbox\Office\CS 188\Ketrina Art\Perceptron\Neur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524001"/>
            <a:ext cx="4800600" cy="18044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725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06" grpId="0" animBg="1"/>
      <p:bldP spid="25607" grpId="0" animBg="1"/>
      <p:bldP spid="25608" grpId="0" animBg="1"/>
      <p:bldP spid="25609" grpId="0" animBg="1"/>
      <p:bldP spid="25610" grpId="0" animBg="1"/>
      <p:bldP spid="25611" grpId="0" animBg="1"/>
      <p:bldP spid="25612" grpId="0"/>
      <p:bldP spid="25613" grpId="0"/>
      <p:bldP spid="25614" grpId="0"/>
      <p:bldP spid="25615" grpId="0" animBg="1"/>
      <p:bldP spid="256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133600" y="1189038"/>
            <a:ext cx="8229600" cy="4525962"/>
          </a:xfrm>
        </p:spPr>
        <p:txBody>
          <a:bodyPr/>
          <a:lstStyle/>
          <a:p>
            <a:r>
              <a:rPr lang="en-US" sz="2400" dirty="0"/>
              <a:t>Binary case: compare features to a weight vector</a:t>
            </a:r>
          </a:p>
          <a:p>
            <a:r>
              <a:rPr lang="en-US" sz="2400" dirty="0"/>
              <a:t>Learning: figure out the weight vector from examples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6200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76200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743200" y="2543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4</a:t>
            </a:r>
          </a:p>
          <a:p>
            <a:r>
              <a:rPr lang="en-US" sz="1200">
                <a:latin typeface="Courier New" pitchFamily="49" charset="0"/>
              </a:rPr>
              <a:t>YOUR_NAME   :-1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:-3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2743200" y="2438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8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32004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4600" y="32766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Line 7"/>
          <p:cNvSpPr>
            <a:spLocks noChangeShapeType="1"/>
          </p:cNvSpPr>
          <p:nvPr/>
        </p:nvSpPr>
        <p:spPr bwMode="auto">
          <a:xfrm flipH="1" flipV="1">
            <a:off x="4876800" y="3352800"/>
            <a:ext cx="838200" cy="1371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V="1">
            <a:off x="5715000" y="3657600"/>
            <a:ext cx="381000" cy="1066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53340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715000" y="4724400"/>
            <a:ext cx="990600" cy="3810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772400" y="53086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0</a:t>
            </a:r>
          </a:p>
          <a:p>
            <a:r>
              <a:rPr lang="en-US" sz="1200">
                <a:latin typeface="Courier New" pitchFamily="49" charset="0"/>
              </a:rPr>
              <a:t>YOUR_NAME   : 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17" name="Double Bracket 16"/>
          <p:cNvSpPr/>
          <p:nvPr/>
        </p:nvSpPr>
        <p:spPr>
          <a:xfrm>
            <a:off x="7772400" y="52578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96" name="TextBox 17"/>
          <p:cNvSpPr txBox="1">
            <a:spLocks noChangeArrowheads="1"/>
          </p:cNvSpPr>
          <p:nvPr/>
        </p:nvSpPr>
        <p:spPr bwMode="auto">
          <a:xfrm>
            <a:off x="1905000" y="5715000"/>
            <a:ext cx="3048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Dot product            positive means the positive class</a:t>
            </a:r>
          </a:p>
        </p:txBody>
      </p:sp>
      <p:pic>
        <p:nvPicPr>
          <p:cNvPr id="20497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6600" y="5791200"/>
            <a:ext cx="533400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44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 animBg="1"/>
      <p:bldP spid="14" grpId="0" animBg="1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Rules</a:t>
            </a:r>
          </a:p>
        </p:txBody>
      </p:sp>
      <p:pic>
        <p:nvPicPr>
          <p:cNvPr id="5" name="Picture 2" descr="C:\Users\Dan\Dropbox\Office\CS 188\Ketrina Art\Perceptron\DecisionRule.png"/>
          <p:cNvPicPr>
            <a:picLocks noChangeAspect="1" noChangeArrowheads="1"/>
          </p:cNvPicPr>
          <p:nvPr/>
        </p:nvPicPr>
        <p:blipFill>
          <a:blip r:embed="rId2" cstate="print"/>
          <a:srcRect b="53537"/>
          <a:stretch>
            <a:fillRect/>
          </a:stretch>
        </p:blipFill>
        <p:spPr bwMode="auto">
          <a:xfrm>
            <a:off x="1279440" y="2133600"/>
            <a:ext cx="9464760" cy="312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021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Binary Decision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/>
              <a:t>In the space of feature vectors</a:t>
            </a:r>
          </a:p>
          <a:p>
            <a:pPr lvl="1" eaLnBrk="1" hangingPunct="1"/>
            <a:r>
              <a:rPr lang="en-US" sz="2400"/>
              <a:t>Examples are points</a:t>
            </a:r>
          </a:p>
          <a:p>
            <a:pPr lvl="1" eaLnBrk="1" hangingPunct="1"/>
            <a:r>
              <a:rPr lang="en-US" sz="2400"/>
              <a:t>Any weight vector is a hyperplane</a:t>
            </a:r>
          </a:p>
          <a:p>
            <a:pPr lvl="1" eaLnBrk="1" hangingPunct="1"/>
            <a:r>
              <a:rPr lang="en-US" sz="2400"/>
              <a:t>One side corresponds to Y=+1</a:t>
            </a:r>
          </a:p>
          <a:p>
            <a:pPr lvl="1" eaLnBrk="1" hangingPunct="1"/>
            <a:r>
              <a:rPr lang="en-US" sz="2400"/>
              <a:t>Other corresponds to Y=-1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600200" y="4724400"/>
            <a:ext cx="1676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-3</a:t>
            </a:r>
          </a:p>
          <a:p>
            <a:r>
              <a:rPr lang="en-US">
                <a:latin typeface="Courier New" pitchFamily="49" charset="0"/>
              </a:rPr>
              <a:t>free  :  4</a:t>
            </a:r>
          </a:p>
          <a:p>
            <a:r>
              <a:rPr lang="en-US">
                <a:latin typeface="Courier New" pitchFamily="49" charset="0"/>
              </a:rPr>
              <a:t>money :  2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1509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111625"/>
            <a:ext cx="2921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400800" y="563880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V="1">
            <a:off x="6400800" y="35052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2484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73152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096000" y="5424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6096000" y="4572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096000" y="3595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7661" name="Freeform 13"/>
          <p:cNvSpPr>
            <a:spLocks/>
          </p:cNvSpPr>
          <p:nvPr/>
        </p:nvSpPr>
        <p:spPr bwMode="auto">
          <a:xfrm rot="-1185043">
            <a:off x="5791200" y="3962400"/>
            <a:ext cx="1117600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rot="-646224">
            <a:off x="6446838" y="3852863"/>
            <a:ext cx="647700" cy="2309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8229600" y="57292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free</a:t>
            </a: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 rot="-5400000">
            <a:off x="5212557" y="3474243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money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7010400" y="4114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+1 = SPAM</a:t>
            </a: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4724400" y="55626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-1 = HAM</a:t>
            </a:r>
          </a:p>
        </p:txBody>
      </p:sp>
      <p:pic>
        <p:nvPicPr>
          <p:cNvPr id="27667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6248400"/>
            <a:ext cx="12192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2" descr="C:\Users\Dan\Dropbox\Office\CS 188\Ketrina Art\Perceptron\DecisionRule.png"/>
          <p:cNvPicPr>
            <a:picLocks noChangeAspect="1" noChangeArrowheads="1"/>
          </p:cNvPicPr>
          <p:nvPr/>
        </p:nvPicPr>
        <p:blipFill>
          <a:blip r:embed="rId6" cstate="print"/>
          <a:srcRect b="53537"/>
          <a:stretch>
            <a:fillRect/>
          </a:stretch>
        </p:blipFill>
        <p:spPr bwMode="auto">
          <a:xfrm>
            <a:off x="5943600" y="1447800"/>
            <a:ext cx="5638800" cy="186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425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1" grpId="0" animBg="1"/>
      <p:bldP spid="27662" grpId="0" animBg="1"/>
      <p:bldP spid="27665" grpId="0"/>
      <p:bldP spid="276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6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 \cdot w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307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= w + y^*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8"/>
  <p:tag name="PICTUREFILESIZE" val="52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^*\! \cdot \!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3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[&#10;y = \begin{cases} &#10;+1   &amp; \textmd{if}\ \ w \cdot f(x) \geq 0 \\&#10;-1   &amp;  \textmd{if}\ \ w \cdot f(x) &lt; 0 \\&#10;\end{cases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14"/>
  <p:tag name="PICTUREFILESIZE" val="9833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\cdot f \,\, \mbox{biggest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32"/>
  <p:tag name="PICTUREFILESIZE" val="677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2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4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3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4"/>
  <p:tag name="PICTUREFILESIZE" val="114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2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3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 = w_y -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8"/>
  <p:tag name="PICTUREFILESIZE" val="720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= w_{y^*} +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47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 &amp;= \argmax_y \,\, w_y \cdot f(x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2"/>
  <p:tag name="PICTUREFILESIZE" val="1165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f(x)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"/>
  <p:tag name="PICTUREFILESIZE" val="224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'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"/>
  <p:tag name="PICTUREFILESIZE" val="199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"/>
  <p:tag name="PICTUREFILESIZE" val="21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SPORT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2"/>
  <p:tag name="PICTUREFILESIZE" val="534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POLITIC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571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TECH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59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mistakes} &lt; \frac{k}{\delta^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5"/>
  <p:tag name="PICTUREFILESIZE" val="91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96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iterations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418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\cdot f \,\, \mbox{biggest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32"/>
  <p:tag name="PICTUREFILESIZE" val="677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2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4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3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9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4"/>
  <p:tag name="PICTUREFILESIZE" val="114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2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5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activation}_w(x) = \sum_i w_i \cdot f_i(x) = w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1"/>
  <p:tag name="PICTUREFILESIZE" val="223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3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9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0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57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3"/>
  <p:tag name="PICTUREFILESIZE" val="190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49939</TotalTime>
  <Words>953</Words>
  <Application>Microsoft Macintosh PowerPoint</Application>
  <PresentationFormat>Widescreen</PresentationFormat>
  <Paragraphs>250</Paragraphs>
  <Slides>30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Courier New</vt:lpstr>
      <vt:lpstr>Wingdings</vt:lpstr>
      <vt:lpstr>dan-berkeley-nlp-v1</vt:lpstr>
      <vt:lpstr>Photo Editor Photo</vt:lpstr>
      <vt:lpstr>Announcements </vt:lpstr>
      <vt:lpstr>PowerPoint Presentation</vt:lpstr>
      <vt:lpstr>Linear Classifiers</vt:lpstr>
      <vt:lpstr>Feature Vectors</vt:lpstr>
      <vt:lpstr>Some (Simplified) Biology</vt:lpstr>
      <vt:lpstr>Linear Classifiers</vt:lpstr>
      <vt:lpstr>Weights</vt:lpstr>
      <vt:lpstr>Decision Rules</vt:lpstr>
      <vt:lpstr>Binary Decision Rule</vt:lpstr>
      <vt:lpstr>Weight Updates</vt:lpstr>
      <vt:lpstr>Learning: Binary Perceptron</vt:lpstr>
      <vt:lpstr>Learning: Binary Perceptron</vt:lpstr>
      <vt:lpstr>Examples: Perceptron</vt:lpstr>
      <vt:lpstr>Multiclass Decision Rule</vt:lpstr>
      <vt:lpstr>Learning: Multiclass Perceptron</vt:lpstr>
      <vt:lpstr>PowerPoint Presentation</vt:lpstr>
      <vt:lpstr>Example: Multiclass Perceptron</vt:lpstr>
      <vt:lpstr>Properties of Perceptrons</vt:lpstr>
      <vt:lpstr>Problems with the Perceptron</vt:lpstr>
      <vt:lpstr>Improving the Perceptron</vt:lpstr>
      <vt:lpstr>Non-Separable Case: Deterministic Decision</vt:lpstr>
      <vt:lpstr>Non-Separable Case: Probabilistic Decision</vt:lpstr>
      <vt:lpstr>How to get probabilistic decisions?</vt:lpstr>
      <vt:lpstr>Best w? </vt:lpstr>
      <vt:lpstr>Separable Case: Deterministic Decision – Many Options</vt:lpstr>
      <vt:lpstr>Separable Case: Probabilistic Decision – Clear Preference</vt:lpstr>
      <vt:lpstr>Multiclass Logistic Regression</vt:lpstr>
      <vt:lpstr>Best w? </vt:lpstr>
      <vt:lpstr>Problem formulation</vt:lpstr>
      <vt:lpstr>Hill Climbing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Beheshti, Rahmat</cp:lastModifiedBy>
  <cp:revision>2752</cp:revision>
  <cp:lastPrinted>2014-02-27T08:03:23Z</cp:lastPrinted>
  <dcterms:created xsi:type="dcterms:W3CDTF">2004-08-27T04:16:05Z</dcterms:created>
  <dcterms:modified xsi:type="dcterms:W3CDTF">2020-05-14T05:33:28Z</dcterms:modified>
</cp:coreProperties>
</file>